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1"/>
  </p:notesMasterIdLst>
  <p:handoutMasterIdLst>
    <p:handoutMasterId r:id="rId22"/>
  </p:handoutMasterIdLst>
  <p:sldIdLst>
    <p:sldId id="783" r:id="rId2"/>
    <p:sldId id="915" r:id="rId3"/>
    <p:sldId id="916" r:id="rId4"/>
    <p:sldId id="917" r:id="rId5"/>
    <p:sldId id="918" r:id="rId6"/>
    <p:sldId id="919" r:id="rId7"/>
    <p:sldId id="920" r:id="rId8"/>
    <p:sldId id="921" r:id="rId9"/>
    <p:sldId id="922" r:id="rId10"/>
    <p:sldId id="1111" r:id="rId11"/>
    <p:sldId id="924" r:id="rId12"/>
    <p:sldId id="1160" r:id="rId13"/>
    <p:sldId id="1150" r:id="rId14"/>
    <p:sldId id="927" r:id="rId15"/>
    <p:sldId id="1159" r:id="rId16"/>
    <p:sldId id="933" r:id="rId17"/>
    <p:sldId id="932" r:id="rId18"/>
    <p:sldId id="951" r:id="rId19"/>
    <p:sldId id="1116" r:id="rId2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489"/>
    <a:srgbClr val="DAF2F4"/>
    <a:srgbClr val="8B6DAD"/>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08" autoAdjust="0"/>
    <p:restoredTop sz="57465" autoAdjust="0"/>
  </p:normalViewPr>
  <p:slideViewPr>
    <p:cSldViewPr snapToGrid="0" snapToObjects="1">
      <p:cViewPr>
        <p:scale>
          <a:sx n="94" d="100"/>
          <a:sy n="94" d="100"/>
        </p:scale>
        <p:origin x="960" y="-904"/>
      </p:cViewPr>
      <p:guideLst>
        <p:guide orient="horz" pos="2160"/>
        <p:guide pos="2880"/>
        <p:guide orient="horz" pos="311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93" d="100"/>
          <a:sy n="93" d="100"/>
        </p:scale>
        <p:origin x="3784"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We are now going to turn our attention to when the person is not ready to stop in one step but is ready to cut down to stop.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This is when a client may need a longer lead in to quitting and chooses to quit gradually versus all in one go. </a:t>
            </a:r>
          </a:p>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(CDTS),</a:t>
            </a:r>
          </a:p>
          <a:p>
            <a:endParaRPr lang="en-US" sz="1200" dirty="0"/>
          </a:p>
          <a:p>
            <a:r>
              <a:rPr lang="en-US" sz="1200" dirty="0"/>
              <a:t>Behavioural techniques outlined in the standard treatment program can be used with some small modifications for patients who are ‘cutting down to stop’, by the time the patient and yourself have agreed CDTS as the approach to be taken, you will have completed some of the initial assessment BCT’s like building rapport, assessing readiness and ability to quit, you can then:</a:t>
            </a:r>
          </a:p>
          <a:p>
            <a:pPr marL="669925" marR="0" lvl="3" indent="-2857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tab pos="441325" algn="l"/>
              </a:tabLst>
              <a:defRPr/>
            </a:pPr>
            <a:r>
              <a:rPr lang="en-US" sz="1200" b="0" i="0" kern="1200" dirty="0">
                <a:solidFill>
                  <a:schemeClr val="bg1"/>
                </a:solidFill>
                <a:latin typeface="Century Gothic" panose="020B0502020202020204" pitchFamily="34" charset="0"/>
                <a:ea typeface="Geneva" pitchFamily="-109" charset="0"/>
                <a:cs typeface="Geneva" pitchFamily="-109" charset="0"/>
              </a:rPr>
              <a:t>Inform the client about the CDTS treatment programme </a:t>
            </a:r>
          </a:p>
          <a:p>
            <a:pPr marL="669925" marR="0" lvl="3" indent="-2857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tab pos="441325" algn="l"/>
              </a:tabLst>
              <a:defRPr/>
            </a:pPr>
            <a:r>
              <a:rPr lang="en-US" sz="1200" b="0" i="0" kern="1200" dirty="0">
                <a:solidFill>
                  <a:schemeClr val="bg1"/>
                </a:solidFill>
                <a:latin typeface="Century Gothic" panose="020B0502020202020204" pitchFamily="34" charset="0"/>
                <a:ea typeface="Geneva" pitchFamily="-109" charset="0"/>
                <a:cs typeface="Geneva" pitchFamily="-109" charset="0"/>
              </a:rPr>
              <a:t>Assess current smoking routines and associated barriers</a:t>
            </a:r>
          </a:p>
          <a:p>
            <a:pPr marL="669925" marR="0" lvl="3" indent="-2857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tab pos="441325" algn="l"/>
              </a:tabLst>
              <a:defRPr/>
            </a:pPr>
            <a:r>
              <a:rPr lang="en-US" sz="1200" dirty="0">
                <a:solidFill>
                  <a:schemeClr val="accent5"/>
                </a:solidFill>
              </a:rPr>
              <a:t>Explain tobacco addiction and what to expect in terms of withdrawal and craving</a:t>
            </a:r>
          </a:p>
          <a:p>
            <a:pPr marL="669925" marR="0" lvl="3" indent="-2857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tab pos="441325" algn="l"/>
              </a:tabLst>
              <a:defRPr/>
            </a:pPr>
            <a:r>
              <a:rPr lang="en-US" sz="1200" dirty="0">
                <a:solidFill>
                  <a:schemeClr val="accent5"/>
                </a:solidFill>
              </a:rPr>
              <a:t>Agreeing to reduction plan and how the plan for cutting back as appropriate</a:t>
            </a:r>
          </a:p>
          <a:p>
            <a:pPr marL="669925" marR="0" lvl="3" indent="-2857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tab pos="441325" algn="l"/>
              </a:tabLst>
              <a:defRPr/>
            </a:pPr>
            <a:r>
              <a:rPr lang="en-US" sz="1200" dirty="0">
                <a:solidFill>
                  <a:schemeClr val="accent5"/>
                </a:solidFill>
              </a:rPr>
              <a:t>Discuss the use of stop smoking medication or vapes as part of their CDTS </a:t>
            </a:r>
          </a:p>
          <a:p>
            <a:pPr marL="669925" marR="0" lvl="3" indent="-2857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tab pos="441325" algn="l"/>
              </a:tabLst>
              <a:defRPr/>
            </a:pPr>
            <a:r>
              <a:rPr lang="en-US" sz="1200" dirty="0">
                <a:solidFill>
                  <a:schemeClr val="accent5"/>
                </a:solidFill>
              </a:rPr>
              <a:t>Identifying triggers and problem solving -(self-monitoring - when, where, why I want to smoke) </a:t>
            </a:r>
          </a:p>
          <a:p>
            <a:pPr marL="669925" marR="0" lvl="3" indent="-2857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tab pos="441325" algn="l"/>
              </a:tabLst>
              <a:defRPr/>
            </a:pPr>
            <a:r>
              <a:rPr lang="en-US" sz="1200" dirty="0">
                <a:solidFill>
                  <a:schemeClr val="accent5"/>
                </a:solidFill>
              </a:rPr>
              <a:t>Explain and conduct CO monitoring</a:t>
            </a:r>
          </a:p>
          <a:p>
            <a:pPr marL="669925" marR="0" lvl="3" indent="-2857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tab pos="441325" algn="l"/>
              </a:tabLst>
              <a:defRPr/>
            </a:pPr>
            <a:r>
              <a:rPr lang="en-US" sz="1200" dirty="0">
                <a:solidFill>
                  <a:schemeClr val="accent5"/>
                </a:solidFill>
              </a:rPr>
              <a:t>Summarising the CDTS plan</a:t>
            </a:r>
          </a:p>
          <a:p>
            <a:endParaRPr lang="en-US" sz="1200" dirty="0"/>
          </a:p>
          <a:p>
            <a:r>
              <a:rPr lang="en-US" sz="1200" b="1" dirty="0"/>
              <a:t>Rather than having the person commit to the not a puff rule you would have them commit to the goals you have together established for the individual, e.g. using NRT, reducing by x number of cigarettes. </a:t>
            </a:r>
          </a:p>
          <a:p>
            <a:endParaRPr lang="en-US" sz="1200" b="1" dirty="0"/>
          </a:p>
          <a:p>
            <a:r>
              <a:rPr lang="en-US" sz="1200" b="1" dirty="0"/>
              <a:t>The use of carbon monoxide monitoring may still be valuable and in particular to show either benefits of reducing and/or motivate clients to consider quitting completely in the future. </a:t>
            </a:r>
          </a:p>
          <a:p>
            <a:endParaRPr lang="en-US" sz="1200" dirty="0"/>
          </a:p>
          <a:p>
            <a:r>
              <a:rPr lang="en-US" sz="1200" dirty="0"/>
              <a:t>While initially weekly appointments would be valuable to ensure adequate management of cravings/urges to smoke and withdrawal, there is some flexibility on spreading visits out over time for individuals who are doing well. </a:t>
            </a:r>
          </a:p>
          <a:p>
            <a:endParaRPr lang="en-US"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22523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(CDTS),</a:t>
            </a: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1841160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(CDTS)</a:t>
            </a:r>
            <a:endParaRPr lang="en-US" sz="1200" dirty="0"/>
          </a:p>
          <a:p>
            <a:endParaRPr lang="en-US"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sz="1200"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593420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dirty="0"/>
              <a:t>Animated slide: Left box stays static, 1</a:t>
            </a:r>
            <a:r>
              <a:rPr lang="en-GB" sz="1200" baseline="30000" dirty="0"/>
              <a:t>st</a:t>
            </a:r>
            <a:r>
              <a:rPr lang="en-GB" sz="1200" dirty="0"/>
              <a:t> click displays SCIMTAR handout, scend click smoking diary, 3</a:t>
            </a:r>
            <a:r>
              <a:rPr lang="en-GB" sz="1200" baseline="30000" dirty="0"/>
              <a:t>rd</a:t>
            </a:r>
            <a:r>
              <a:rPr lang="en-GB" sz="1200" dirty="0"/>
              <a:t> click the pros/cons list</a:t>
            </a:r>
          </a:p>
          <a:p>
            <a:endParaRPr lang="en-GB" sz="1200" dirty="0"/>
          </a:p>
          <a:p>
            <a:r>
              <a:rPr lang="en-GB" sz="1200" dirty="0"/>
              <a:t>Handout 5 – SCIMITAR Participant Pack CDTQ</a:t>
            </a:r>
          </a:p>
          <a:p>
            <a:endParaRPr lang="en-GB" sz="1200" dirty="0"/>
          </a:p>
          <a:p>
            <a:r>
              <a:rPr lang="en-GB" sz="1200" dirty="0"/>
              <a:t>It can be helpful for clients to have a tool for organising the client’s CDTS plan, placing goals in writing for each week. </a:t>
            </a:r>
          </a:p>
          <a:p>
            <a:endParaRPr lang="en-GB" sz="1200" dirty="0"/>
          </a:p>
          <a:p>
            <a:r>
              <a:rPr lang="en-GB" sz="1200" dirty="0"/>
              <a:t>In your handouts you will find the participant pack used as part of the SCIMITAR project. This document is being shared with you as an example of what the SCIMITAR project used during their consultations with clients. </a:t>
            </a:r>
          </a:p>
          <a:p>
            <a:endParaRPr lang="en-GB" sz="1200" dirty="0"/>
          </a:p>
          <a:p>
            <a:r>
              <a:rPr lang="en-GB" sz="1200" dirty="0"/>
              <a:t>You want to pull that out now. The booklet is divided into three section preparation, cut down to stop plan and personal coping plan. </a:t>
            </a:r>
          </a:p>
          <a:p>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While the case study we just saw the client was motivated to CDTS. There may be clients who are not as keen initially. Not all clients will be as ready. For clients in this category you may spend your initial consultation or two in the preparation phase having the clients goals being to write down the pros and cons of quitting with you. Keep a diary of their smoking that you review and discuss together at your next visit.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The cut down to quit section of the participant pack has a place where you and the client look at how many cigarettes they are smoking, what the reduction goal will be for the next week, how they will do this and what support will be used.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The final section of the guide is a personal coping plan. Where the patient can with you or independently consider what their smoking routines  and triggers are, the people places, and times they feel triggered to smoke. And together with your support a personal coping plan to address these triggers and routines is developed. Initially focussing on short time frames, such as the same or next day or the week ahead.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dirty="0"/>
              <a:t>Some people may not be ready to work with the CDTS booklet, it is also important to be sensitive to literacy issues…….While the participant pack has been included as example, some services find that using single sheets vs. larger guides is preferable (staying focussed on task at hand).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The initial consultation for both individuals undertaking abrupt or CDTS approaches to quitting can be used to simply prepare for a future quit attempt. This can be particularly true for individuals who are not ready, or would benefit from a slower start.  This time can be used to build rapport, learn about the role smoking plays in their lives at the moment, their personal motives for quitting, available aids, and setting small goals to practice quitting. For some clients it can be helpful to focus on the very short term (i.e. the next days or days).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24754263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(CDTS)</a:t>
            </a:r>
            <a:endParaRPr lang="en-GB" altLang="en-US" sz="1200" b="1" dirty="0"/>
          </a:p>
          <a:p>
            <a:pPr lvl="0"/>
            <a:endParaRPr lang="en-GB" sz="1200" b="0" i="0" kern="1200" dirty="0">
              <a:solidFill>
                <a:schemeClr val="tx1"/>
              </a:solidFill>
              <a:effectLst/>
              <a:latin typeface="Century Gothic" panose="020B0502020202020204" pitchFamily="34" charset="0"/>
              <a:ea typeface="MS PGothic" panose="020B0600070205080204" pitchFamily="34" charset="-128"/>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28363815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(CDTS)</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Handout 4</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1971313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(CDTS)</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Focus CDTS skills practice on getting into explaining about CDTS, learning more about smoking routines and triggers and discussing a reduction plan and how the person will go about this. </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184947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(CDTS)</a:t>
            </a:r>
          </a:p>
          <a:p>
            <a:endParaRPr lang="en-US" dirty="0"/>
          </a:p>
          <a:p>
            <a:r>
              <a:rPr lang="en-US" dirty="0"/>
              <a:t>Discussion question: Were there any other consideration for Michael. Use this as an opportunity to highlight this and communicate that this will be discussed further on Day 2 of the course.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41980639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0" i="0" kern="1200" dirty="0">
                <a:solidFill>
                  <a:schemeClr val="tx1"/>
                </a:solidFill>
                <a:latin typeface="Century Gothic" panose="020B0502020202020204" pitchFamily="34" charset="0"/>
                <a:ea typeface="Geneva" pitchFamily="-109" charset="0"/>
                <a:cs typeface="Geneva" pitchFamily="-109" charset="0"/>
              </a:rPr>
              <a:t>Invite any questions.</a:t>
            </a:r>
          </a:p>
          <a:p>
            <a:endParaRPr lang="en-GB" altLang="en-US" sz="1200" b="0" i="0" kern="1200" dirty="0">
              <a:solidFill>
                <a:schemeClr val="tx1"/>
              </a:solidFill>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13730201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161344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CA" altLang="en-US" sz="1200" b="1" dirty="0"/>
              <a:t>It is important that we state clearly that as a general rule that abrupt quitting is the preferred approach to quitting. </a:t>
            </a:r>
          </a:p>
          <a:p>
            <a:pPr eaLnBrk="1" hangingPunct="1">
              <a:spcBef>
                <a:spcPct val="0"/>
              </a:spcBef>
            </a:pPr>
            <a:endParaRPr lang="en-CA" altLang="en-US" sz="1200" dirty="0"/>
          </a:p>
          <a:p>
            <a:pPr eaLnBrk="1" hangingPunct="1">
              <a:spcBef>
                <a:spcPct val="0"/>
              </a:spcBef>
            </a:pPr>
            <a:r>
              <a:rPr lang="en-CA" altLang="en-US" sz="1200" dirty="0"/>
              <a:t>This is true for a couple of reasons. </a:t>
            </a:r>
          </a:p>
          <a:p>
            <a:pPr eaLnBrk="1" hangingPunct="1">
              <a:spcBef>
                <a:spcPct val="0"/>
              </a:spcBef>
            </a:pPr>
            <a:endParaRPr lang="en-CA" altLang="en-US" sz="1200" dirty="0"/>
          </a:p>
          <a:p>
            <a:pPr eaLnBrk="1" hangingPunct="1">
              <a:spcBef>
                <a:spcPct val="0"/>
              </a:spcBef>
            </a:pPr>
            <a:r>
              <a:rPr lang="en-CA" altLang="en-US" sz="1200" dirty="0"/>
              <a:t>Firstly, there is NO safe level of smoking. </a:t>
            </a:r>
          </a:p>
          <a:p>
            <a:pPr eaLnBrk="1" hangingPunct="1">
              <a:spcBef>
                <a:spcPct val="0"/>
              </a:spcBef>
            </a:pPr>
            <a:r>
              <a:rPr lang="en-CA" altLang="en-US" sz="1200" dirty="0"/>
              <a:t>Even just a few cigarettes per day increases risk of smoking related illness. </a:t>
            </a:r>
          </a:p>
          <a:p>
            <a:pPr eaLnBrk="1" hangingPunct="1">
              <a:spcBef>
                <a:spcPct val="0"/>
              </a:spcBef>
            </a:pPr>
            <a:endParaRPr lang="en-CA" altLang="en-US" sz="1200" dirty="0"/>
          </a:p>
          <a:p>
            <a:pPr marL="0" marR="0" lvl="0" indent="0" algn="l" defTabSz="457200" rtl="0" eaLnBrk="1" fontAlgn="base" latinLnBrk="0" hangingPunct="1">
              <a:lnSpc>
                <a:spcPct val="100000"/>
              </a:lnSpc>
              <a:spcBef>
                <a:spcPct val="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We also know that people who cut down on the number of cigarettes smoked, tend to compensate by smoking more intensely (</a:t>
            </a:r>
            <a:r>
              <a:rPr lang="en-GB" sz="1200" b="0" i="1" kern="1200" dirty="0">
                <a:solidFill>
                  <a:schemeClr val="tx1"/>
                </a:solidFill>
                <a:effectLst/>
                <a:latin typeface="Century Gothic" panose="020B0502020202020204" pitchFamily="34" charset="0"/>
                <a:ea typeface="Geneva" pitchFamily="-109" charset="0"/>
                <a:cs typeface="Geneva" pitchFamily="-109" charset="0"/>
              </a:rPr>
              <a:t>e.g. </a:t>
            </a:r>
            <a:r>
              <a:rPr lang="en-US" sz="1200" b="0" i="0" kern="1200" dirty="0">
                <a:solidFill>
                  <a:schemeClr val="tx1"/>
                </a:solidFill>
                <a:effectLst/>
                <a:latin typeface="Century Gothic" panose="020B0502020202020204" pitchFamily="34" charset="0"/>
                <a:ea typeface="Geneva" pitchFamily="-109" charset="0"/>
                <a:cs typeface="Geneva" pitchFamily="-109" charset="0"/>
              </a:rPr>
              <a:t>taking more puffs, inhaling deeper and longer, smoking more of the cigarette</a:t>
            </a:r>
            <a:r>
              <a:rPr lang="en-GB" sz="1200" b="0" i="0" kern="1200" dirty="0">
                <a:solidFill>
                  <a:schemeClr val="tx1"/>
                </a:solidFill>
                <a:effectLst/>
                <a:latin typeface="Century Gothic" panose="020B0502020202020204" pitchFamily="34" charset="0"/>
                <a:ea typeface="Geneva" pitchFamily="-109" charset="0"/>
                <a:cs typeface="Geneva" pitchFamily="-109" charset="0"/>
              </a:rPr>
              <a:t>). This is known as compensatory smoking and is done subconsciously to maintain nicotine levels. Similar levels of nicotine also means similar levels of tar and carbon monoxide, even from fewer cigarettes per day.</a:t>
            </a:r>
            <a:endParaRPr lang="en-US" altLang="en-US" dirty="0"/>
          </a:p>
          <a:p>
            <a:endParaRPr lang="en-GB" sz="1050" dirty="0"/>
          </a:p>
          <a:p>
            <a:pPr eaLnBrk="1" hangingPunct="1">
              <a:spcBef>
                <a:spcPct val="0"/>
              </a:spcBef>
            </a:pPr>
            <a:r>
              <a:rPr lang="en-CA" altLang="en-US" sz="1050" b="1" dirty="0"/>
              <a:t>The goal should be to stop smoking completely. </a:t>
            </a:r>
          </a:p>
          <a:p>
            <a:pPr eaLnBrk="1" hangingPunct="1">
              <a:spcBef>
                <a:spcPct val="0"/>
              </a:spcBef>
            </a:pPr>
            <a:r>
              <a:rPr lang="en-GB" altLang="en-US" sz="800" b="1" dirty="0"/>
              <a:t> </a:t>
            </a:r>
            <a:endParaRPr lang="en-CA" altLang="en-US" sz="800" dirty="0"/>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1177074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While the standard way to stop smoking is by quitting abruptly on a designated quit day, many patients with SMI may not feel this is a realistic goal.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dirty="0">
              <a:solidFill>
                <a:schemeClr val="accent1"/>
              </a:solidFill>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solidFill>
                  <a:schemeClr val="accent1"/>
                </a:solidFill>
              </a:rPr>
              <a:t>CDTS is an option for those not ready to “quit in one go” and can be particularly valuable for people with SMI. As part of the SCIMITAR project approximately 10% of SMI clients opted for CDTS vs, abruptly. The SCIMITAR team felt being able to offer those not ready to quit the option to quit at a slower pace helpful in engaging these individuals.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pPr marL="0" lvl="4" indent="0">
              <a:buNone/>
            </a:pPr>
            <a:r>
              <a:rPr lang="en-CA" sz="1200" dirty="0"/>
              <a:t>Use of stop smoking support for CDTS can assist in increasing patient’s: </a:t>
            </a:r>
          </a:p>
          <a:p>
            <a:pPr marL="285750" lvl="4" indent="-285750">
              <a:buFont typeface="Arial" panose="020B0604020202020204" pitchFamily="34" charset="0"/>
              <a:buChar char="•"/>
            </a:pPr>
            <a:r>
              <a:rPr lang="en-CA" sz="1200" b="1" dirty="0"/>
              <a:t>Confidence </a:t>
            </a:r>
            <a:r>
              <a:rPr lang="en-CA" sz="1200" b="0" dirty="0"/>
              <a:t>in their ability to cope with cravings/urges to smoke and withdrawal</a:t>
            </a:r>
          </a:p>
          <a:p>
            <a:pPr marL="285750" lvl="4" indent="-285750">
              <a:buFont typeface="Arial" panose="020B0604020202020204" pitchFamily="34" charset="0"/>
              <a:buChar char="•"/>
            </a:pPr>
            <a:r>
              <a:rPr lang="en-CA" sz="1200" b="1" dirty="0"/>
              <a:t>Confidence</a:t>
            </a:r>
            <a:r>
              <a:rPr lang="en-CA" sz="1200" dirty="0"/>
              <a:t> in the role of stop smoking medications to assist with cravings and withdrawal and value of behavioural support</a:t>
            </a:r>
          </a:p>
          <a:p>
            <a:pPr marL="285750" lvl="4" indent="-285750">
              <a:buFont typeface="Arial" panose="020B0604020202020204" pitchFamily="34" charset="0"/>
              <a:buChar char="•"/>
            </a:pPr>
            <a:r>
              <a:rPr lang="en-CA" sz="1200" b="1" dirty="0"/>
              <a:t>Motivation</a:t>
            </a:r>
            <a:r>
              <a:rPr lang="en-CA" sz="1200" dirty="0"/>
              <a:t> to make a quit attempt through positive reinforcement and problem solving </a:t>
            </a:r>
          </a:p>
          <a:p>
            <a:pPr marL="285750" lvl="4" indent="-285750">
              <a:buFont typeface="Arial" panose="020B0604020202020204" pitchFamily="34" charset="0"/>
              <a:buChar char="•"/>
            </a:pPr>
            <a:r>
              <a:rPr lang="en-CA" sz="1200" b="1" dirty="0"/>
              <a:t>Opportunities </a:t>
            </a:r>
            <a:r>
              <a:rPr lang="en-CA" sz="1200" dirty="0"/>
              <a:t>to access medications and behavioural support</a:t>
            </a: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Source:</a:t>
            </a:r>
          </a:p>
          <a:p>
            <a:pPr marL="17145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Beard E, Michie S, Fidler J, West R. Use of nicotine replacement therapy in situations involving temporary abstinence from smoking: a national survey of English smokers. Addict Behav. 2013 Mar;38(3):1876-9. doi: 10.1016/j.addbeh.2012.09.013</a:t>
            </a:r>
          </a:p>
          <a:p>
            <a:pPr marL="17145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Keizer I,  Bruegger A, Gex-Fabry et al. A brief motivational intervention based on positive experience and temporary smoking abstinence: Feasibility in a psychiatric hospital. Eur. J. Psychiat. 2012;26(2):127-134.</a:t>
            </a:r>
          </a:p>
          <a:p>
            <a:pPr marL="17145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Keizer I, Wahl C, Croquette P, Gex-Fabry M, Khan AN. Selfefficacy for smoking cessation vs. temporary abstinence: two aspects of a complex process. J Addict Res Ther 2020; 11:394. DOI: 10.4172/2155-6105.100039</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p>
          <a:p>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endParaRPr lang="en-US" sz="1200" dirty="0"/>
          </a:p>
          <a:p>
            <a:endParaRPr lang="en-US"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1113937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Patients who feel unable to stop smoking in one go can be supported to cut down the amount that they smoke, with the help of nicotine replacement therapy (NRT) or a nicotine-containing vape, as part of a structured Cut Down To Stop (CDTS) approach.</a:t>
            </a:r>
          </a:p>
          <a:p>
            <a:endParaRPr lang="en-CA" sz="1200" b="1" i="0" kern="1200" dirty="0">
              <a:solidFill>
                <a:schemeClr val="tx1"/>
              </a:solidFill>
              <a:effectLst/>
              <a:latin typeface="Century Gothic" panose="020B0502020202020204" pitchFamily="34" charset="0"/>
              <a:ea typeface="Geneva" pitchFamily="-109" charset="0"/>
              <a:cs typeface="Geneva" pitchFamily="-109" charset="0"/>
            </a:endParaRPr>
          </a:p>
          <a:p>
            <a:r>
              <a:rPr lang="en-GB" sz="1200" dirty="0"/>
              <a:t>We know that it is important when reducing smoking that this be done in a structured way with the support of a trained practitioner, with progressive goals and the ultimate goal of quitting in the not so distant future.  Likewise CDTS approaches are most successful when NRT or a nicotine containing vape is used. For this reason it is recommended that all clients who are reducing use a nicotine replacement. We will as part of Day 2 be discussing in more detail both stop smoking medications and vapes so that you feel very confident in how they are used to support clients for both abrupt and CDTS approaches to quitting. </a:t>
            </a:r>
          </a:p>
          <a:p>
            <a:endParaRPr lang="en-GB" sz="1200" dirty="0"/>
          </a:p>
          <a:p>
            <a:r>
              <a:rPr lang="en-GB" sz="1200" dirty="0"/>
              <a:t>Source:</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Lindson‐Hawley N, Hartmann‐Boyce J, Fanshawe TR, Begh R, Farley A, Lancaster T. Interventions to reduce harm from continued tobacco use. Cochrane Database of Systematic Reviews 2016, Issue 10. Art. No.: CD005231. DOI: 10.1002/14651858.CD005231.pub3. Accessed 29 April 2022.</a:t>
            </a:r>
          </a:p>
          <a:p>
            <a:r>
              <a:rPr lang="en-CA" sz="1200" b="1" i="0" u="none" strike="noStrike"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Lindson N, Klemperer E, Hong B, Ordóñez-Mena JM, Aveyard P. Smoking reduction interventions for smoking cessation. Cochrane Database Syst Rev. 2019 Sep 30;9(9):CD013183. doi: 10.1002/14651858.CD013183.pub2. PMID: 31565800; PMCID: PMC6953262.</a:t>
            </a:r>
          </a:p>
          <a:p>
            <a:endParaRPr lang="en-GB"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2039262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As a general rule, we like to discuss the suitability of abrupt quitting with clients prior to introducing the option of cutting down to stop.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Knowing how to introduce a structured cut down to stop as option can be very straight forward. On the screen are two examples of how you can discuss this with clients.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Trainer note: Read two sample texts on slide aloud.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We have intentionally left the </a:t>
            </a:r>
            <a:r>
              <a:rPr lang="en-CA" sz="1200" b="1" i="0" kern="1200" dirty="0">
                <a:solidFill>
                  <a:schemeClr val="tx1"/>
                </a:solidFill>
                <a:effectLst/>
                <a:latin typeface="Century Gothic" panose="020B0502020202020204" pitchFamily="34" charset="0"/>
                <a:ea typeface="Geneva" pitchFamily="-109" charset="0"/>
                <a:cs typeface="Geneva" pitchFamily="-109" charset="0"/>
              </a:rPr>
              <a:t>number of weeks</a:t>
            </a:r>
            <a:r>
              <a:rPr lang="en-CA" sz="1200" b="0" i="0" kern="1200" dirty="0">
                <a:solidFill>
                  <a:schemeClr val="tx1"/>
                </a:solidFill>
                <a:effectLst/>
                <a:latin typeface="Century Gothic" panose="020B0502020202020204" pitchFamily="34" charset="0"/>
                <a:ea typeface="Geneva" pitchFamily="-109" charset="0"/>
                <a:cs typeface="Geneva" pitchFamily="-109" charset="0"/>
              </a:rPr>
              <a:t> blank because this is a decision that you and the service user are going to have agree 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For some clients, having introduced the option to reduce, you may want to give them some time to consider this and revisit a little later in your appointment or agree to do so at a future consultation.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168986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It can be helpful to view CDTS treatment as including three phases: </a:t>
            </a:r>
          </a:p>
          <a:p>
            <a:pPr marL="457200" marR="0" lvl="0" indent="-457200" algn="l" defTabSz="457200" rtl="0" eaLnBrk="0" fontAlgn="base" latinLnBrk="0" hangingPunct="0">
              <a:lnSpc>
                <a:spcPct val="100000"/>
              </a:lnSpc>
              <a:spcBef>
                <a:spcPct val="30000"/>
              </a:spcBef>
              <a:spcAft>
                <a:spcPct val="0"/>
              </a:spcAft>
              <a:buClrTx/>
              <a:buSzTx/>
              <a:buFontTx/>
              <a:buChar char="-"/>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Preparation</a:t>
            </a:r>
          </a:p>
          <a:p>
            <a:pPr marL="457200" marR="0" lvl="0" indent="-457200" algn="l" defTabSz="457200" rtl="0" eaLnBrk="0" fontAlgn="base" latinLnBrk="0" hangingPunct="0">
              <a:lnSpc>
                <a:spcPct val="100000"/>
              </a:lnSpc>
              <a:spcBef>
                <a:spcPct val="30000"/>
              </a:spcBef>
              <a:spcAft>
                <a:spcPct val="0"/>
              </a:spcAft>
              <a:buClrTx/>
              <a:buSzTx/>
              <a:buFontTx/>
              <a:buChar char="-"/>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Cutting down with NRT or a vape</a:t>
            </a:r>
          </a:p>
          <a:p>
            <a:pPr marL="457200" marR="0" lvl="0" indent="-457200" algn="l" defTabSz="457200" rtl="0" eaLnBrk="0" fontAlgn="base" latinLnBrk="0" hangingPunct="0">
              <a:lnSpc>
                <a:spcPct val="100000"/>
              </a:lnSpc>
              <a:spcBef>
                <a:spcPct val="30000"/>
              </a:spcBef>
              <a:spcAft>
                <a:spcPct val="0"/>
              </a:spcAft>
              <a:buClrTx/>
              <a:buSzTx/>
              <a:buFontTx/>
              <a:buChar char="-"/>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Stopping smoking with NRT or a vape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Cut Down To Stop is often done over a six week period, sometimes it can be extended to up to six months.</a:t>
            </a:r>
            <a:r>
              <a:rPr lang="en-US" sz="1200" b="0" i="0" kern="1200" dirty="0">
                <a:solidFill>
                  <a:schemeClr val="tx1"/>
                </a:solidFill>
                <a:effectLst/>
                <a:latin typeface="Century Gothic" panose="020B0502020202020204" pitchFamily="34" charset="0"/>
                <a:ea typeface="Geneva" pitchFamily="-109" charset="0"/>
                <a:cs typeface="Geneva" pitchFamily="-109" charset="0"/>
              </a:rPr>
              <a:t> </a:t>
            </a:r>
            <a:r>
              <a:rPr lang="en-CA" sz="1200" b="0" i="0" kern="1200" dirty="0">
                <a:solidFill>
                  <a:schemeClr val="tx1"/>
                </a:solidFill>
                <a:effectLst/>
                <a:latin typeface="Century Gothic" panose="020B0502020202020204" pitchFamily="34" charset="0"/>
                <a:ea typeface="Geneva" pitchFamily="-109" charset="0"/>
                <a:cs typeface="Geneva" pitchFamily="-109" charset="0"/>
              </a:rPr>
              <a:t>The clients comfort level and success with cutting down will be the key factors in determining what is realistic.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i="0" kern="1200" dirty="0">
                <a:solidFill>
                  <a:schemeClr val="tx1"/>
                </a:solidFill>
                <a:effectLst/>
                <a:latin typeface="Century Gothic" panose="020B0502020202020204" pitchFamily="34" charset="0"/>
                <a:ea typeface="Geneva" pitchFamily="-109" charset="0"/>
                <a:cs typeface="Geneva" pitchFamily="-109" charset="0"/>
              </a:rPr>
              <a:t>Too short a time and it might prove unrealistic, too long and the momentum might be lost.</a:t>
            </a:r>
            <a:r>
              <a:rPr lang="en-CA" sz="1200" b="0" i="0" kern="1200" dirty="0">
                <a:solidFill>
                  <a:schemeClr val="tx1"/>
                </a:solidFill>
                <a:effectLst/>
                <a:latin typeface="Century Gothic" panose="020B0502020202020204" pitchFamily="34" charset="0"/>
                <a:ea typeface="Geneva" pitchFamily="-109" charset="0"/>
                <a:cs typeface="Geneva" pitchFamily="-109" charset="0"/>
              </a:rPr>
              <a:t> </a:t>
            </a:r>
            <a:br>
              <a:rPr lang="en-CA" sz="1200" b="0" i="0" kern="1200" dirty="0">
                <a:solidFill>
                  <a:schemeClr val="tx1"/>
                </a:solidFill>
                <a:effectLst/>
                <a:latin typeface="Century Gothic" panose="020B0502020202020204" pitchFamily="34" charset="0"/>
                <a:ea typeface="Geneva" pitchFamily="-109" charset="0"/>
                <a:cs typeface="Geneva" pitchFamily="-109" charset="0"/>
              </a:rPr>
            </a:b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Having a flexible approach, moving a bit quicker if things are going well for the service user but pausing the reduction if life gets tougher for them.</a:t>
            </a:r>
            <a:br>
              <a:rPr lang="en-CA" sz="1200" b="0" i="0" kern="1200" dirty="0">
                <a:solidFill>
                  <a:schemeClr val="tx1"/>
                </a:solidFill>
                <a:effectLst/>
                <a:latin typeface="Century Gothic" panose="020B0502020202020204" pitchFamily="34" charset="0"/>
                <a:ea typeface="Geneva" pitchFamily="-109" charset="0"/>
                <a:cs typeface="Geneva" pitchFamily="-109" charset="0"/>
              </a:rPr>
            </a:br>
            <a:br>
              <a:rPr lang="en-CA" sz="1200" b="0" i="0" kern="1200" dirty="0">
                <a:solidFill>
                  <a:schemeClr val="tx1"/>
                </a:solidFill>
                <a:effectLst/>
                <a:latin typeface="Century Gothic" panose="020B0502020202020204" pitchFamily="34" charset="0"/>
                <a:ea typeface="Geneva" pitchFamily="-109" charset="0"/>
                <a:cs typeface="Geneva" pitchFamily="-109" charset="0"/>
              </a:rPr>
            </a:br>
            <a:r>
              <a:rPr lang="en-CA" sz="1200" b="0" i="0" kern="1200" dirty="0">
                <a:solidFill>
                  <a:schemeClr val="tx1"/>
                </a:solidFill>
                <a:effectLst/>
                <a:latin typeface="Century Gothic" panose="020B0502020202020204" pitchFamily="34" charset="0"/>
                <a:ea typeface="Geneva" pitchFamily="-109" charset="0"/>
                <a:cs typeface="Geneva" pitchFamily="-109" charset="0"/>
              </a:rPr>
              <a:t>Try to help service users not lose sight of the ultimate goal of quitting. But if CDTS becomes cutting down without stopping, then value this as genuine harm reduction.</a:t>
            </a:r>
            <a:br>
              <a:rPr lang="en-CA" sz="1200" b="0" i="0" kern="1200" dirty="0">
                <a:solidFill>
                  <a:schemeClr val="tx1"/>
                </a:solidFill>
                <a:effectLst/>
                <a:latin typeface="Century Gothic" panose="020B0502020202020204" pitchFamily="34" charset="0"/>
                <a:ea typeface="Geneva" pitchFamily="-109" charset="0"/>
                <a:cs typeface="Geneva" pitchFamily="-109" charset="0"/>
              </a:rPr>
            </a:br>
            <a:br>
              <a:rPr lang="en-CA" sz="1200" b="0" i="0" kern="1200" dirty="0">
                <a:solidFill>
                  <a:schemeClr val="tx1"/>
                </a:solidFill>
                <a:effectLst/>
                <a:latin typeface="Century Gothic" panose="020B0502020202020204" pitchFamily="34" charset="0"/>
                <a:ea typeface="Geneva" pitchFamily="-109" charset="0"/>
                <a:cs typeface="Geneva" pitchFamily="-109" charset="0"/>
              </a:rPr>
            </a:b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br>
              <a:rPr lang="en-CA" sz="1200" b="0" i="0" kern="1200" dirty="0">
                <a:solidFill>
                  <a:schemeClr val="tx1"/>
                </a:solidFill>
                <a:effectLst/>
                <a:latin typeface="Century Gothic" panose="020B0502020202020204" pitchFamily="34" charset="0"/>
                <a:ea typeface="Geneva" pitchFamily="-109" charset="0"/>
                <a:cs typeface="Geneva" pitchFamily="-109" charset="0"/>
              </a:rPr>
            </a:br>
            <a:endParaRPr lang="en-GB"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1666328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Strategies to reduce the number of cigarettes smoked per day with the help of NRT or nicotine-containing vapes may include service users:</a:t>
            </a:r>
          </a:p>
          <a:p>
            <a:pPr marL="457200" lvl="0" indent="-457200" fontAlgn="base">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delaying the first cigarette of the day</a:t>
            </a:r>
          </a:p>
          <a:p>
            <a:pPr marL="457200" lvl="0" indent="-457200" fontAlgn="base">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Eliminating one cigarettes a day, often in the order of what would be easiest to give up</a:t>
            </a:r>
          </a:p>
          <a:p>
            <a:pPr marL="457200" marR="0" lvl="0" indent="-45720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increasing the time interval between cigarettes</a:t>
            </a:r>
          </a:p>
          <a:p>
            <a:pPr marL="457200" lvl="0" indent="-457200" fontAlgn="base">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choosing periods during the day, or specific occasions, when they will not smoke</a:t>
            </a:r>
          </a:p>
          <a:p>
            <a:pPr marL="457200" indent="-45720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Choosing places such as the car, house, or other places where they spend time where they will not smoke</a:t>
            </a:r>
          </a:p>
          <a:p>
            <a:pPr marL="457200" indent="-457200">
              <a:buFont typeface="Arial" panose="020B0604020202020204" pitchFamily="34" charset="0"/>
              <a:buChar cha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indent="0">
              <a:buFontTx/>
              <a:buNone/>
            </a:pPr>
            <a:r>
              <a:rPr lang="en-CA" sz="1200" b="0" i="0" kern="1200" dirty="0">
                <a:solidFill>
                  <a:schemeClr val="tx1"/>
                </a:solidFill>
                <a:effectLst/>
                <a:latin typeface="Century Gothic" panose="020B0502020202020204" pitchFamily="34" charset="0"/>
                <a:ea typeface="Geneva" pitchFamily="-109" charset="0"/>
                <a:cs typeface="Geneva" pitchFamily="-109" charset="0"/>
              </a:rPr>
              <a:t>Working with clients to identify the strategy they will use to reduce their smoking is helpful to making the CDTS plan actionable. </a:t>
            </a:r>
          </a:p>
          <a:p>
            <a:pPr marL="0" indent="0">
              <a:buFontTx/>
              <a:buNone/>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indent="0">
              <a:buFontTx/>
              <a:buNone/>
            </a:pPr>
            <a:r>
              <a:rPr lang="en-CA" sz="1200" b="0" i="0" kern="1200" dirty="0">
                <a:solidFill>
                  <a:schemeClr val="tx1"/>
                </a:solidFill>
                <a:effectLst/>
                <a:latin typeface="Century Gothic" panose="020B0502020202020204" pitchFamily="34" charset="0"/>
                <a:ea typeface="Geneva" pitchFamily="-109" charset="0"/>
                <a:cs typeface="Geneva" pitchFamily="-109" charset="0"/>
              </a:rPr>
              <a:t>It is important to agree on what the plan is and can place conscious effort towards this goal however small or large it may be. </a:t>
            </a:r>
            <a:br>
              <a:rPr lang="en-CA" sz="1200" b="0" i="0" kern="1200" dirty="0">
                <a:solidFill>
                  <a:schemeClr val="tx1"/>
                </a:solidFill>
                <a:effectLst/>
                <a:latin typeface="Century Gothic" panose="020B0502020202020204" pitchFamily="34" charset="0"/>
                <a:ea typeface="Geneva" pitchFamily="-109" charset="0"/>
                <a:cs typeface="Geneva" pitchFamily="-109" charset="0"/>
              </a:rPr>
            </a:br>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798731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1400"/>
              </a:spcBef>
              <a:spcAft>
                <a:spcPts val="1400"/>
              </a:spcAft>
            </a:pPr>
            <a:r>
              <a:rPr lang="en-US" sz="1200" dirty="0"/>
              <a:t>Key to this initial consultation is having a client centered approach</a:t>
            </a:r>
          </a:p>
          <a:p>
            <a:pPr>
              <a:spcBef>
                <a:spcPts val="1400"/>
              </a:spcBef>
              <a:spcAft>
                <a:spcPts val="1400"/>
              </a:spcAft>
            </a:pPr>
            <a:endParaRPr lang="en-US" sz="1200" dirty="0"/>
          </a:p>
          <a:p>
            <a:pPr>
              <a:spcBef>
                <a:spcPts val="1400"/>
              </a:spcBef>
              <a:spcAft>
                <a:spcPts val="1400"/>
              </a:spcAft>
            </a:pPr>
            <a:r>
              <a:rPr lang="en-US" sz="1200" dirty="0"/>
              <a:t>- Focusing on what best serves client </a:t>
            </a:r>
          </a:p>
          <a:p>
            <a:pPr>
              <a:spcBef>
                <a:spcPts val="1400"/>
              </a:spcBef>
              <a:spcAft>
                <a:spcPts val="1400"/>
              </a:spcAft>
            </a:pPr>
            <a:r>
              <a:rPr lang="en-US" sz="1200" dirty="0"/>
              <a:t>- Engagement is first priority </a:t>
            </a:r>
          </a:p>
          <a:p>
            <a:pPr>
              <a:spcBef>
                <a:spcPts val="1400"/>
              </a:spcBef>
              <a:spcAft>
                <a:spcPts val="1400"/>
              </a:spcAft>
            </a:pPr>
            <a:r>
              <a:rPr lang="en-US" sz="1200" dirty="0"/>
              <a:t>- Be clear on ultimate goal being quitting and your confidence that they will be able to get there</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3806138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(CDTS), </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Handout 4</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35218586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NHS NCSCT full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3" name="Group 2">
            <a:extLst>
              <a:ext uri="{FF2B5EF4-FFF2-40B4-BE49-F238E27FC236}">
                <a16:creationId xmlns:a16="http://schemas.microsoft.com/office/drawing/2014/main" id="{B9B3945E-3B34-1B25-0A8D-537BC05E0654}"/>
              </a:ext>
            </a:extLst>
          </p:cNvPr>
          <p:cNvGrpSpPr/>
          <p:nvPr userDrawn="1"/>
        </p:nvGrpSpPr>
        <p:grpSpPr>
          <a:xfrm>
            <a:off x="1746605" y="2723464"/>
            <a:ext cx="5786262" cy="1411072"/>
            <a:chOff x="1678869" y="2837078"/>
            <a:chExt cx="5786262" cy="1411072"/>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678869" y="2904674"/>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rotWithShape="1">
            <a:blip r:embed="rId3"/>
            <a:srcRect l="4615" r="4518"/>
            <a:stretch/>
          </p:blipFill>
          <p:spPr>
            <a:xfrm>
              <a:off x="4851400" y="2837078"/>
              <a:ext cx="2613731" cy="1411072"/>
            </a:xfrm>
            <a:prstGeom prst="rect">
              <a:avLst/>
            </a:prstGeom>
          </p:spPr>
        </p:pic>
      </p:grpSp>
    </p:spTree>
    <p:extLst>
      <p:ext uri="{BB962C8B-B14F-4D97-AF65-F5344CB8AC3E}">
        <p14:creationId xmlns:p14="http://schemas.microsoft.com/office/powerpoint/2010/main" val="40829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3"/>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0" r:id="rId21"/>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4.jpg"/><Relationship Id="rId7" Type="http://schemas.openxmlformats.org/officeDocument/2006/relationships/image" Target="../media/image28.jpg"/><Relationship Id="rId12" Type="http://schemas.openxmlformats.org/officeDocument/2006/relationships/image" Target="../media/image33.jp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27.jpg"/><Relationship Id="rId11" Type="http://schemas.openxmlformats.org/officeDocument/2006/relationships/image" Target="../media/image32.jpg"/><Relationship Id="rId5" Type="http://schemas.openxmlformats.org/officeDocument/2006/relationships/image" Target="../media/image26.jpg"/><Relationship Id="rId10" Type="http://schemas.openxmlformats.org/officeDocument/2006/relationships/image" Target="../media/image31.jpg"/><Relationship Id="rId4" Type="http://schemas.openxmlformats.org/officeDocument/2006/relationships/image" Target="../media/image25.png"/><Relationship Id="rId9" Type="http://schemas.openxmlformats.org/officeDocument/2006/relationships/image" Target="../media/image30.jp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24.jpg"/><Relationship Id="rId7" Type="http://schemas.openxmlformats.org/officeDocument/2006/relationships/image" Target="../media/image31.jp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png"/><Relationship Id="rId9" Type="http://schemas.openxmlformats.org/officeDocument/2006/relationships/image" Target="../media/image33.jpg"/></Relationships>
</file>

<file path=ppt/slides/_rels/slide1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g"/><Relationship Id="rId7"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 Id="rId9"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30.jp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6.jpg"/><Relationship Id="rId5" Type="http://schemas.openxmlformats.org/officeDocument/2006/relationships/image" Target="../media/image44.jp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13: </a:t>
            </a:r>
          </a:p>
          <a:p>
            <a:r>
              <a:rPr lang="en-GB" altLang="en-US" sz="3200" b="0" dirty="0"/>
              <a:t>Cut Down To Stop </a:t>
            </a:r>
            <a:r>
              <a:rPr lang="en-GB" sz="2800" b="0" dirty="0">
                <a:effectLst>
                  <a:outerShdw blurRad="165100" dist="38100" dir="5400000" algn="ctr" rotWithShape="0">
                    <a:srgbClr val="000000">
                      <a:alpha val="40000"/>
                    </a:srgbClr>
                  </a:outerShdw>
                </a:effectLst>
              </a:rPr>
              <a:t>(CDTS)</a:t>
            </a:r>
            <a:endParaRPr lang="en-US" sz="2800" b="0" dirty="0">
              <a:effectLst>
                <a:outerShdw blurRad="165100" dist="38100" dir="5400000" algn="ctr" rotWithShape="0">
                  <a:srgbClr val="000000">
                    <a:alpha val="40000"/>
                  </a:srgbClr>
                </a:outerShdw>
              </a:effectLst>
            </a:endParaRPr>
          </a:p>
          <a:p>
            <a:br>
              <a:rPr lang="en-GB" sz="2800" b="0" dirty="0">
                <a:effectLst/>
              </a:rPr>
            </a:br>
            <a:endParaRPr lang="en-GB" sz="2800" b="0" dirty="0">
              <a:effectLst/>
            </a:endParaRPr>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3601942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EED532-BC35-C821-8452-CA4E5E34C0CA}"/>
              </a:ext>
            </a:extLst>
          </p:cNvPr>
          <p:cNvPicPr>
            <a:picLocks noChangeAspect="1"/>
          </p:cNvPicPr>
          <p:nvPr/>
        </p:nvPicPr>
        <p:blipFill>
          <a:blip r:embed="rId3"/>
          <a:stretch>
            <a:fillRect/>
          </a:stretch>
        </p:blipFill>
        <p:spPr>
          <a:xfrm>
            <a:off x="0" y="17078"/>
            <a:ext cx="9144000" cy="6858000"/>
          </a:xfrm>
          <a:prstGeom prst="rect">
            <a:avLst/>
          </a:prstGeom>
        </p:spPr>
      </p:pic>
      <p:sp>
        <p:nvSpPr>
          <p:cNvPr id="6" name="Title 1">
            <a:extLst>
              <a:ext uri="{FF2B5EF4-FFF2-40B4-BE49-F238E27FC236}">
                <a16:creationId xmlns:a16="http://schemas.microsoft.com/office/drawing/2014/main" id="{95F08FF3-292A-18D4-5572-382E60259ECB}"/>
              </a:ext>
            </a:extLst>
          </p:cNvPr>
          <p:cNvSpPr>
            <a:spLocks noGrp="1"/>
          </p:cNvSpPr>
          <p:nvPr>
            <p:ph type="title"/>
          </p:nvPr>
        </p:nvSpPr>
        <p:spPr>
          <a:xfrm>
            <a:off x="590550" y="25942"/>
            <a:ext cx="7962900" cy="1066800"/>
          </a:xfrm>
        </p:spPr>
        <p:txBody>
          <a:bodyPr/>
          <a:lstStyle/>
          <a:p>
            <a:r>
              <a:rPr lang="en-US" dirty="0">
                <a:solidFill>
                  <a:srgbClr val="F79645"/>
                </a:solidFill>
              </a:rPr>
              <a:t>CDTS Preparation</a:t>
            </a:r>
            <a:endParaRPr lang="en-US" dirty="0"/>
          </a:p>
        </p:txBody>
      </p:sp>
      <p:pic>
        <p:nvPicPr>
          <p:cNvPr id="8" name="Picture 7">
            <a:extLst>
              <a:ext uri="{FF2B5EF4-FFF2-40B4-BE49-F238E27FC236}">
                <a16:creationId xmlns:a16="http://schemas.microsoft.com/office/drawing/2014/main" id="{03E7C9D3-EA7F-06AF-F9E0-31C2FA26A6EF}"/>
              </a:ext>
            </a:extLst>
          </p:cNvPr>
          <p:cNvPicPr>
            <a:picLocks noChangeAspect="1"/>
          </p:cNvPicPr>
          <p:nvPr/>
        </p:nvPicPr>
        <p:blipFill>
          <a:blip r:embed="rId4"/>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12" name="Group 11">
            <a:extLst>
              <a:ext uri="{FF2B5EF4-FFF2-40B4-BE49-F238E27FC236}">
                <a16:creationId xmlns:a16="http://schemas.microsoft.com/office/drawing/2014/main" id="{0BD2EEAF-FC68-0645-1A2A-AA6E249A3FF6}"/>
              </a:ext>
            </a:extLst>
          </p:cNvPr>
          <p:cNvGrpSpPr/>
          <p:nvPr/>
        </p:nvGrpSpPr>
        <p:grpSpPr>
          <a:xfrm>
            <a:off x="717479" y="1786792"/>
            <a:ext cx="7860850" cy="585284"/>
            <a:chOff x="696808" y="1652750"/>
            <a:chExt cx="7860850" cy="585284"/>
          </a:xfrm>
        </p:grpSpPr>
        <p:pic>
          <p:nvPicPr>
            <p:cNvPr id="13" name="Picture 12">
              <a:extLst>
                <a:ext uri="{FF2B5EF4-FFF2-40B4-BE49-F238E27FC236}">
                  <a16:creationId xmlns:a16="http://schemas.microsoft.com/office/drawing/2014/main" id="{A90451A3-738A-4647-73B4-FA99E02FF358}"/>
                </a:ext>
              </a:extLst>
            </p:cNvPr>
            <p:cNvPicPr>
              <a:picLocks noChangeAspect="1"/>
            </p:cNvPicPr>
            <p:nvPr/>
          </p:nvPicPr>
          <p:blipFill>
            <a:blip r:embed="rId5"/>
            <a:srcRect/>
            <a:stretch/>
          </p:blipFill>
          <p:spPr>
            <a:xfrm>
              <a:off x="696808" y="1742734"/>
              <a:ext cx="495300" cy="495300"/>
            </a:xfrm>
            <a:prstGeom prst="rect">
              <a:avLst/>
            </a:prstGeom>
            <a:effectLst>
              <a:outerShdw blurRad="190500" dist="50800" dir="5400000" algn="ctr" rotWithShape="0">
                <a:srgbClr val="000000">
                  <a:alpha val="50000"/>
                </a:srgbClr>
              </a:outerShdw>
            </a:effectLst>
          </p:spPr>
        </p:pic>
        <p:sp>
          <p:nvSpPr>
            <p:cNvPr id="14" name="Text Placeholder 3">
              <a:extLst>
                <a:ext uri="{FF2B5EF4-FFF2-40B4-BE49-F238E27FC236}">
                  <a16:creationId xmlns:a16="http://schemas.microsoft.com/office/drawing/2014/main" id="{8B6079CB-4EEF-CCC4-5829-765CA3A2C5E5}"/>
                </a:ext>
              </a:extLst>
            </p:cNvPr>
            <p:cNvSpPr txBox="1">
              <a:spLocks/>
            </p:cNvSpPr>
            <p:nvPr/>
          </p:nvSpPr>
          <p:spPr bwMode="auto">
            <a:xfrm>
              <a:off x="1365508" y="165275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Arial" panose="020B0604020202020204" pitchFamily="34" charset="0"/>
                  <a:cs typeface="Arial" panose="020B0604020202020204" pitchFamily="34" charset="0"/>
                </a:rPr>
                <a:t>Assess current smoking routines and anticipated barriers</a:t>
              </a:r>
            </a:p>
          </p:txBody>
        </p:sp>
      </p:grpSp>
      <p:grpSp>
        <p:nvGrpSpPr>
          <p:cNvPr id="21" name="Group 20">
            <a:extLst>
              <a:ext uri="{FF2B5EF4-FFF2-40B4-BE49-F238E27FC236}">
                <a16:creationId xmlns:a16="http://schemas.microsoft.com/office/drawing/2014/main" id="{AAE78FAB-2740-3E25-DE7A-E534FB011265}"/>
              </a:ext>
            </a:extLst>
          </p:cNvPr>
          <p:cNvGrpSpPr/>
          <p:nvPr/>
        </p:nvGrpSpPr>
        <p:grpSpPr>
          <a:xfrm>
            <a:off x="696808" y="1151959"/>
            <a:ext cx="7870390" cy="646927"/>
            <a:chOff x="696808" y="3859632"/>
            <a:chExt cx="7870390" cy="646927"/>
          </a:xfrm>
        </p:grpSpPr>
        <p:pic>
          <p:nvPicPr>
            <p:cNvPr id="22" name="Picture 21">
              <a:extLst>
                <a:ext uri="{FF2B5EF4-FFF2-40B4-BE49-F238E27FC236}">
                  <a16:creationId xmlns:a16="http://schemas.microsoft.com/office/drawing/2014/main" id="{057DDB9E-11C7-121C-3585-13A52FE755E6}"/>
                </a:ext>
              </a:extLst>
            </p:cNvPr>
            <p:cNvPicPr>
              <a:picLocks noChangeAspect="1"/>
            </p:cNvPicPr>
            <p:nvPr/>
          </p:nvPicPr>
          <p:blipFill>
            <a:blip r:embed="rId6"/>
            <a:srcRect/>
            <a:stretch/>
          </p:blipFill>
          <p:spPr>
            <a:xfrm>
              <a:off x="696808" y="3859632"/>
              <a:ext cx="495300" cy="495300"/>
            </a:xfrm>
            <a:prstGeom prst="rect">
              <a:avLst/>
            </a:prstGeom>
            <a:effectLst>
              <a:outerShdw blurRad="190500" dist="50800" dir="5400000" algn="ctr" rotWithShape="0">
                <a:srgbClr val="000000">
                  <a:alpha val="50000"/>
                </a:srgbClr>
              </a:outerShdw>
            </a:effectLst>
          </p:spPr>
        </p:pic>
        <p:sp>
          <p:nvSpPr>
            <p:cNvPr id="23" name="Text Placeholder 3">
              <a:extLst>
                <a:ext uri="{FF2B5EF4-FFF2-40B4-BE49-F238E27FC236}">
                  <a16:creationId xmlns:a16="http://schemas.microsoft.com/office/drawing/2014/main" id="{FDA0733F-E601-0BF9-DC37-66043F2F4FE1}"/>
                </a:ext>
              </a:extLst>
            </p:cNvPr>
            <p:cNvSpPr txBox="1">
              <a:spLocks/>
            </p:cNvSpPr>
            <p:nvPr/>
          </p:nvSpPr>
          <p:spPr bwMode="auto">
            <a:xfrm>
              <a:off x="1375048" y="3947409"/>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Inform the patient about the CDTS treatment programme </a:t>
              </a:r>
              <a:br>
                <a:rPr lang="en-US" dirty="0">
                  <a:solidFill>
                    <a:schemeClr val="bg1"/>
                  </a:solidFill>
                  <a:latin typeface="+mn-lt"/>
                </a:rPr>
              </a:br>
              <a:endParaRPr lang="en-US" dirty="0">
                <a:solidFill>
                  <a:schemeClr val="bg1"/>
                </a:solidFill>
                <a:latin typeface="+mn-lt"/>
              </a:endParaRPr>
            </a:p>
          </p:txBody>
        </p:sp>
      </p:grpSp>
      <p:grpSp>
        <p:nvGrpSpPr>
          <p:cNvPr id="24" name="Group 23">
            <a:extLst>
              <a:ext uri="{FF2B5EF4-FFF2-40B4-BE49-F238E27FC236}">
                <a16:creationId xmlns:a16="http://schemas.microsoft.com/office/drawing/2014/main" id="{2B2FD943-9C30-BA5E-5A90-BD851BC89FA4}"/>
              </a:ext>
            </a:extLst>
          </p:cNvPr>
          <p:cNvGrpSpPr/>
          <p:nvPr/>
        </p:nvGrpSpPr>
        <p:grpSpPr>
          <a:xfrm>
            <a:off x="696808" y="4632614"/>
            <a:ext cx="7860850" cy="576212"/>
            <a:chOff x="696808" y="4375368"/>
            <a:chExt cx="7860850" cy="576212"/>
          </a:xfrm>
        </p:grpSpPr>
        <p:pic>
          <p:nvPicPr>
            <p:cNvPr id="25" name="Picture 24">
              <a:extLst>
                <a:ext uri="{FF2B5EF4-FFF2-40B4-BE49-F238E27FC236}">
                  <a16:creationId xmlns:a16="http://schemas.microsoft.com/office/drawing/2014/main" id="{A42138ED-1F41-5F2F-0DE0-F7239B68B2E5}"/>
                </a:ext>
              </a:extLst>
            </p:cNvPr>
            <p:cNvPicPr>
              <a:picLocks noChangeAspect="1"/>
            </p:cNvPicPr>
            <p:nvPr/>
          </p:nvPicPr>
          <p:blipFill>
            <a:blip r:embed="rId7"/>
            <a:srcRect/>
            <a:stretch/>
          </p:blipFill>
          <p:spPr>
            <a:xfrm>
              <a:off x="696808" y="4375368"/>
              <a:ext cx="495300" cy="495300"/>
            </a:xfrm>
            <a:prstGeom prst="rect">
              <a:avLst/>
            </a:prstGeom>
            <a:effectLst>
              <a:outerShdw blurRad="190500" dist="50800" dir="5400000" algn="ctr" rotWithShape="0">
                <a:srgbClr val="000000">
                  <a:alpha val="50000"/>
                </a:srgbClr>
              </a:outerShdw>
            </a:effectLst>
          </p:spPr>
        </p:pic>
        <p:sp>
          <p:nvSpPr>
            <p:cNvPr id="26" name="Text Placeholder 3">
              <a:extLst>
                <a:ext uri="{FF2B5EF4-FFF2-40B4-BE49-F238E27FC236}">
                  <a16:creationId xmlns:a16="http://schemas.microsoft.com/office/drawing/2014/main" id="{6C789479-985F-3C21-5B7C-CEE67CB7596B}"/>
                </a:ext>
              </a:extLst>
            </p:cNvPr>
            <p:cNvSpPr txBox="1">
              <a:spLocks/>
            </p:cNvSpPr>
            <p:nvPr/>
          </p:nvSpPr>
          <p:spPr bwMode="auto">
            <a:xfrm>
              <a:off x="1365508" y="439243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Identify smoking triggers and coping plan</a:t>
              </a:r>
            </a:p>
          </p:txBody>
        </p:sp>
      </p:grpSp>
      <p:grpSp>
        <p:nvGrpSpPr>
          <p:cNvPr id="30" name="Group 29">
            <a:extLst>
              <a:ext uri="{FF2B5EF4-FFF2-40B4-BE49-F238E27FC236}">
                <a16:creationId xmlns:a16="http://schemas.microsoft.com/office/drawing/2014/main" id="{81E78540-1554-F732-B6C5-871BCDD7F264}"/>
              </a:ext>
            </a:extLst>
          </p:cNvPr>
          <p:cNvGrpSpPr/>
          <p:nvPr/>
        </p:nvGrpSpPr>
        <p:grpSpPr>
          <a:xfrm>
            <a:off x="706348" y="3901920"/>
            <a:ext cx="7860850" cy="559150"/>
            <a:chOff x="696808" y="5965970"/>
            <a:chExt cx="7860850" cy="559150"/>
          </a:xfrm>
        </p:grpSpPr>
        <p:pic>
          <p:nvPicPr>
            <p:cNvPr id="31" name="Picture 30">
              <a:extLst>
                <a:ext uri="{FF2B5EF4-FFF2-40B4-BE49-F238E27FC236}">
                  <a16:creationId xmlns:a16="http://schemas.microsoft.com/office/drawing/2014/main" id="{0522B6D5-6CB5-879C-D96B-0A57FF0D6FC8}"/>
                </a:ext>
              </a:extLst>
            </p:cNvPr>
            <p:cNvPicPr>
              <a:picLocks noChangeAspect="1"/>
            </p:cNvPicPr>
            <p:nvPr/>
          </p:nvPicPr>
          <p:blipFill>
            <a:blip r:embed="rId8"/>
            <a:srcRect/>
            <a:stretch/>
          </p:blipFill>
          <p:spPr>
            <a:xfrm>
              <a:off x="696808" y="5998175"/>
              <a:ext cx="495300" cy="495300"/>
            </a:xfrm>
            <a:prstGeom prst="rect">
              <a:avLst/>
            </a:prstGeom>
            <a:effectLst>
              <a:outerShdw blurRad="190500" dist="50800" dir="5400000" algn="ctr" rotWithShape="0">
                <a:srgbClr val="000000">
                  <a:alpha val="50000"/>
                </a:srgbClr>
              </a:outerShdw>
            </a:effectLst>
          </p:spPr>
        </p:pic>
        <p:sp>
          <p:nvSpPr>
            <p:cNvPr id="32" name="Text Placeholder 3">
              <a:extLst>
                <a:ext uri="{FF2B5EF4-FFF2-40B4-BE49-F238E27FC236}">
                  <a16:creationId xmlns:a16="http://schemas.microsoft.com/office/drawing/2014/main" id="{D25A9AAA-92FB-5CAC-1DA1-AF341A31479B}"/>
                </a:ext>
              </a:extLst>
            </p:cNvPr>
            <p:cNvSpPr txBox="1">
              <a:spLocks/>
            </p:cNvSpPr>
            <p:nvPr/>
          </p:nvSpPr>
          <p:spPr bwMode="auto">
            <a:xfrm>
              <a:off x="1365508" y="596597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Agree on plan for use of stop smoking medication or vape</a:t>
              </a:r>
            </a:p>
          </p:txBody>
        </p:sp>
      </p:grpSp>
      <p:grpSp>
        <p:nvGrpSpPr>
          <p:cNvPr id="36" name="Group 35">
            <a:extLst>
              <a:ext uri="{FF2B5EF4-FFF2-40B4-BE49-F238E27FC236}">
                <a16:creationId xmlns:a16="http://schemas.microsoft.com/office/drawing/2014/main" id="{03764A0C-3B75-9572-F00A-38618BFC2345}"/>
              </a:ext>
            </a:extLst>
          </p:cNvPr>
          <p:cNvGrpSpPr/>
          <p:nvPr/>
        </p:nvGrpSpPr>
        <p:grpSpPr>
          <a:xfrm>
            <a:off x="706348" y="3217684"/>
            <a:ext cx="7871981" cy="559150"/>
            <a:chOff x="696808" y="1275381"/>
            <a:chExt cx="7871981" cy="559150"/>
          </a:xfrm>
        </p:grpSpPr>
        <p:pic>
          <p:nvPicPr>
            <p:cNvPr id="37" name="Picture 36">
              <a:extLst>
                <a:ext uri="{FF2B5EF4-FFF2-40B4-BE49-F238E27FC236}">
                  <a16:creationId xmlns:a16="http://schemas.microsoft.com/office/drawing/2014/main" id="{1DC9FDEF-4409-19BA-7D8C-46B64B884CF5}"/>
                </a:ext>
              </a:extLst>
            </p:cNvPr>
            <p:cNvPicPr>
              <a:picLocks noChangeAspect="1"/>
            </p:cNvPicPr>
            <p:nvPr/>
          </p:nvPicPr>
          <p:blipFill>
            <a:blip r:embed="rId9"/>
            <a:srcRect/>
            <a:stretch/>
          </p:blipFill>
          <p:spPr>
            <a:xfrm>
              <a:off x="696808" y="1307306"/>
              <a:ext cx="495300" cy="495300"/>
            </a:xfrm>
            <a:prstGeom prst="rect">
              <a:avLst/>
            </a:prstGeom>
            <a:effectLst>
              <a:outerShdw blurRad="190500" dist="50800" dir="5400000" algn="ctr" rotWithShape="0">
                <a:srgbClr val="000000">
                  <a:alpha val="50000"/>
                </a:srgbClr>
              </a:outerShdw>
            </a:effectLst>
          </p:spPr>
        </p:pic>
        <p:sp>
          <p:nvSpPr>
            <p:cNvPr id="38" name="Text Placeholder 3">
              <a:extLst>
                <a:ext uri="{FF2B5EF4-FFF2-40B4-BE49-F238E27FC236}">
                  <a16:creationId xmlns:a16="http://schemas.microsoft.com/office/drawing/2014/main" id="{82829947-07CC-25B7-31ED-0BB9B20A7417}"/>
                </a:ext>
              </a:extLst>
            </p:cNvPr>
            <p:cNvSpPr txBox="1">
              <a:spLocks/>
            </p:cNvSpPr>
            <p:nvPr/>
          </p:nvSpPr>
          <p:spPr bwMode="auto">
            <a:xfrm>
              <a:off x="1376639" y="1275381"/>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Agree a reduction plan and method</a:t>
              </a:r>
            </a:p>
          </p:txBody>
        </p:sp>
      </p:grpSp>
      <p:grpSp>
        <p:nvGrpSpPr>
          <p:cNvPr id="27" name="Group 26">
            <a:extLst>
              <a:ext uri="{FF2B5EF4-FFF2-40B4-BE49-F238E27FC236}">
                <a16:creationId xmlns:a16="http://schemas.microsoft.com/office/drawing/2014/main" id="{E17EA793-268C-2C2A-9087-0FE96501A8D8}"/>
              </a:ext>
            </a:extLst>
          </p:cNvPr>
          <p:cNvGrpSpPr/>
          <p:nvPr/>
        </p:nvGrpSpPr>
        <p:grpSpPr>
          <a:xfrm>
            <a:off x="717479" y="5969908"/>
            <a:ext cx="7835971" cy="561525"/>
            <a:chOff x="717479" y="4859905"/>
            <a:chExt cx="7835971" cy="561525"/>
          </a:xfrm>
        </p:grpSpPr>
        <p:pic>
          <p:nvPicPr>
            <p:cNvPr id="28" name="Picture 27">
              <a:extLst>
                <a:ext uri="{FF2B5EF4-FFF2-40B4-BE49-F238E27FC236}">
                  <a16:creationId xmlns:a16="http://schemas.microsoft.com/office/drawing/2014/main" id="{5DE1B21C-427F-7923-07FF-D2F22B388C81}"/>
                </a:ext>
              </a:extLst>
            </p:cNvPr>
            <p:cNvPicPr>
              <a:picLocks noChangeAspect="1"/>
            </p:cNvPicPr>
            <p:nvPr/>
          </p:nvPicPr>
          <p:blipFill>
            <a:blip r:embed="rId10"/>
            <a:srcRect/>
            <a:stretch/>
          </p:blipFill>
          <p:spPr>
            <a:xfrm>
              <a:off x="717479" y="4926130"/>
              <a:ext cx="495300" cy="495300"/>
            </a:xfrm>
            <a:prstGeom prst="rect">
              <a:avLst/>
            </a:prstGeom>
            <a:effectLst>
              <a:outerShdw blurRad="190500" dist="50800" dir="5400000" algn="ctr" rotWithShape="0">
                <a:srgbClr val="000000">
                  <a:alpha val="50000"/>
                </a:srgbClr>
              </a:outerShdw>
            </a:effectLst>
          </p:spPr>
        </p:pic>
        <p:sp>
          <p:nvSpPr>
            <p:cNvPr id="29" name="Text Placeholder 3">
              <a:extLst>
                <a:ext uri="{FF2B5EF4-FFF2-40B4-BE49-F238E27FC236}">
                  <a16:creationId xmlns:a16="http://schemas.microsoft.com/office/drawing/2014/main" id="{925878EA-8F0B-4425-73FC-61480B2D45A8}"/>
                </a:ext>
              </a:extLst>
            </p:cNvPr>
            <p:cNvSpPr txBox="1">
              <a:spLocks/>
            </p:cNvSpPr>
            <p:nvPr/>
          </p:nvSpPr>
          <p:spPr bwMode="auto">
            <a:xfrm>
              <a:off x="1361300" y="485990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j-lt"/>
                </a:rPr>
                <a:t>Summarise CDTS plan</a:t>
              </a:r>
            </a:p>
          </p:txBody>
        </p:sp>
      </p:grpSp>
      <p:sp>
        <p:nvSpPr>
          <p:cNvPr id="34" name="Text Placeholder 3">
            <a:extLst>
              <a:ext uri="{FF2B5EF4-FFF2-40B4-BE49-F238E27FC236}">
                <a16:creationId xmlns:a16="http://schemas.microsoft.com/office/drawing/2014/main" id="{FA2D4FAB-AEFF-D803-09AD-572950E24CBF}"/>
              </a:ext>
            </a:extLst>
          </p:cNvPr>
          <p:cNvSpPr txBox="1">
            <a:spLocks/>
          </p:cNvSpPr>
          <p:nvPr/>
        </p:nvSpPr>
        <p:spPr bwMode="auto">
          <a:xfrm>
            <a:off x="1361300" y="2543102"/>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Assess tobacco dependence and explain how tobacco dependence develops</a:t>
            </a:r>
          </a:p>
        </p:txBody>
      </p:sp>
      <p:pic>
        <p:nvPicPr>
          <p:cNvPr id="35" name="Picture 34">
            <a:extLst>
              <a:ext uri="{FF2B5EF4-FFF2-40B4-BE49-F238E27FC236}">
                <a16:creationId xmlns:a16="http://schemas.microsoft.com/office/drawing/2014/main" id="{51F38DC7-D47E-4E30-27B5-0839E5402DD4}"/>
              </a:ext>
            </a:extLst>
          </p:cNvPr>
          <p:cNvPicPr>
            <a:picLocks noChangeAspect="1"/>
          </p:cNvPicPr>
          <p:nvPr/>
        </p:nvPicPr>
        <p:blipFill>
          <a:blip r:embed="rId11"/>
          <a:srcRect/>
          <a:stretch/>
        </p:blipFill>
        <p:spPr>
          <a:xfrm>
            <a:off x="706348" y="2564094"/>
            <a:ext cx="495300" cy="495300"/>
          </a:xfrm>
          <a:prstGeom prst="rect">
            <a:avLst/>
          </a:prstGeom>
          <a:effectLst>
            <a:outerShdw blurRad="190500" dist="50800" dir="5400000" algn="ctr" rotWithShape="0">
              <a:srgbClr val="000000">
                <a:alpha val="50000"/>
              </a:srgbClr>
            </a:outerShdw>
          </a:effectLst>
        </p:spPr>
      </p:pic>
      <p:sp>
        <p:nvSpPr>
          <p:cNvPr id="39" name="Text Placeholder 3">
            <a:extLst>
              <a:ext uri="{FF2B5EF4-FFF2-40B4-BE49-F238E27FC236}">
                <a16:creationId xmlns:a16="http://schemas.microsoft.com/office/drawing/2014/main" id="{1AEF4093-BB1D-5F54-6F7B-9369B49B5703}"/>
              </a:ext>
            </a:extLst>
          </p:cNvPr>
          <p:cNvSpPr txBox="1">
            <a:spLocks/>
          </p:cNvSpPr>
          <p:nvPr/>
        </p:nvSpPr>
        <p:spPr bwMode="auto">
          <a:xfrm>
            <a:off x="1361300" y="5330023"/>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Explain and conduct carbon monoxide (CO) monitoring</a:t>
            </a:r>
          </a:p>
        </p:txBody>
      </p:sp>
      <p:pic>
        <p:nvPicPr>
          <p:cNvPr id="40" name="Picture 39">
            <a:extLst>
              <a:ext uri="{FF2B5EF4-FFF2-40B4-BE49-F238E27FC236}">
                <a16:creationId xmlns:a16="http://schemas.microsoft.com/office/drawing/2014/main" id="{92F93D2D-7C44-3A91-709D-593AD38D0196}"/>
              </a:ext>
            </a:extLst>
          </p:cNvPr>
          <p:cNvPicPr>
            <a:picLocks noChangeAspect="1"/>
          </p:cNvPicPr>
          <p:nvPr/>
        </p:nvPicPr>
        <p:blipFill>
          <a:blip r:embed="rId12"/>
          <a:srcRect/>
          <a:stretch/>
        </p:blipFill>
        <p:spPr>
          <a:xfrm>
            <a:off x="718017" y="5313694"/>
            <a:ext cx="495300" cy="495300"/>
          </a:xfrm>
          <a:prstGeom prst="rect">
            <a:avLst/>
          </a:prstGeom>
          <a:effectLst>
            <a:outerShdw blurRad="190500" dist="50800" dir="5400000" algn="ctr" rotWithShape="0">
              <a:srgbClr val="000000">
                <a:alpha val="50000"/>
              </a:srgbClr>
            </a:outerShdw>
          </a:effectLst>
        </p:spPr>
      </p:pic>
    </p:spTree>
    <p:extLst>
      <p:ext uri="{BB962C8B-B14F-4D97-AF65-F5344CB8AC3E}">
        <p14:creationId xmlns:p14="http://schemas.microsoft.com/office/powerpoint/2010/main" val="3406352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Demonstration: patient 3</a:t>
            </a:r>
          </a:p>
        </p:txBody>
      </p:sp>
      <p:grpSp>
        <p:nvGrpSpPr>
          <p:cNvPr id="6" name="Group 5">
            <a:extLst>
              <a:ext uri="{FF2B5EF4-FFF2-40B4-BE49-F238E27FC236}">
                <a16:creationId xmlns:a16="http://schemas.microsoft.com/office/drawing/2014/main" id="{E8D11BCB-1B5A-A2DA-BA68-7BF29B1A4C6A}"/>
              </a:ext>
            </a:extLst>
          </p:cNvPr>
          <p:cNvGrpSpPr/>
          <p:nvPr/>
        </p:nvGrpSpPr>
        <p:grpSpPr>
          <a:xfrm>
            <a:off x="6563267" y="2379221"/>
            <a:ext cx="2335696" cy="2733978"/>
            <a:chOff x="6563267" y="2585258"/>
            <a:chExt cx="2335696" cy="2733978"/>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Alice, </a:t>
              </a:r>
              <a:r>
                <a:rPr lang="en-US" sz="1700" dirty="0">
                  <a:latin typeface="Arial" panose="020B0604020202020204" pitchFamily="34" charset="0"/>
                  <a:cs typeface="Arial" panose="020B0604020202020204" pitchFamily="34" charset="0"/>
                </a:rPr>
                <a:t>60</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E3DD4936-FE18-8875-43E1-E507B9A3027A}"/>
                </a:ext>
              </a:extLst>
            </p:cNvPr>
            <p:cNvPicPr>
              <a:picLocks noChangeAspect="1"/>
            </p:cNvPicPr>
            <p:nvPr/>
          </p:nvPicPr>
          <p:blipFill>
            <a:blip r:embed="rId3"/>
            <a:srcRect/>
            <a:stretch/>
          </p:blipFill>
          <p:spPr>
            <a:xfrm>
              <a:off x="6863280" y="2585258"/>
              <a:ext cx="1774483" cy="1903829"/>
            </a:xfrm>
            <a:prstGeom prst="rect">
              <a:avLst/>
            </a:prstGeom>
          </p:spPr>
        </p:pic>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1" name="Footer Placeholder 3">
            <a:extLst>
              <a:ext uri="{FF2B5EF4-FFF2-40B4-BE49-F238E27FC236}">
                <a16:creationId xmlns:a16="http://schemas.microsoft.com/office/drawing/2014/main" id="{B809B76B-4BF0-71F7-E612-400D9252F04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graphicFrame>
        <p:nvGraphicFramePr>
          <p:cNvPr id="15" name="Table 14">
            <a:extLst>
              <a:ext uri="{FF2B5EF4-FFF2-40B4-BE49-F238E27FC236}">
                <a16:creationId xmlns:a16="http://schemas.microsoft.com/office/drawing/2014/main" id="{DCB825DB-8C3A-2E7D-914E-BECE06A131FF}"/>
              </a:ext>
            </a:extLst>
          </p:cNvPr>
          <p:cNvGraphicFramePr>
            <a:graphicFrameLocks noGrp="1"/>
          </p:cNvGraphicFramePr>
          <p:nvPr>
            <p:extLst>
              <p:ext uri="{D42A27DB-BD31-4B8C-83A1-F6EECF244321}">
                <p14:modId xmlns:p14="http://schemas.microsoft.com/office/powerpoint/2010/main" val="1906788566"/>
              </p:ext>
            </p:extLst>
          </p:nvPr>
        </p:nvGraphicFramePr>
        <p:xfrm>
          <a:off x="701303" y="1749674"/>
          <a:ext cx="5793500" cy="4159719"/>
        </p:xfrm>
        <a:graphic>
          <a:graphicData uri="http://schemas.openxmlformats.org/drawingml/2006/table">
            <a:tbl>
              <a:tblPr firstRow="1" bandRow="1">
                <a:tableStyleId>{5C22544A-7EE6-4342-B048-85BDC9FD1C3A}</a:tableStyleId>
              </a:tblPr>
              <a:tblGrid>
                <a:gridCol w="1611074">
                  <a:extLst>
                    <a:ext uri="{9D8B030D-6E8A-4147-A177-3AD203B41FA5}">
                      <a16:colId xmlns:a16="http://schemas.microsoft.com/office/drawing/2014/main" val="3889081879"/>
                    </a:ext>
                  </a:extLst>
                </a:gridCol>
                <a:gridCol w="4182426">
                  <a:extLst>
                    <a:ext uri="{9D8B030D-6E8A-4147-A177-3AD203B41FA5}">
                      <a16:colId xmlns:a16="http://schemas.microsoft.com/office/drawing/2014/main" val="600406677"/>
                    </a:ext>
                  </a:extLst>
                </a:gridCol>
              </a:tblGrid>
              <a:tr h="307724">
                <a:tc>
                  <a:txBody>
                    <a:bodyPr/>
                    <a:lstStyle/>
                    <a:p>
                      <a:pPr algn="l">
                        <a:lnSpc>
                          <a:spcPts val="1400"/>
                        </a:lnSpc>
                        <a:spcBef>
                          <a:spcPts val="300"/>
                        </a:spcBef>
                        <a:spcAft>
                          <a:spcPts val="300"/>
                        </a:spcAft>
                      </a:pPr>
                      <a:r>
                        <a:rPr lang="en-US" sz="1100" b="1" i="0" dirty="0">
                          <a:latin typeface="Arial" panose="020B0604020202020204" pitchFamily="34" charset="0"/>
                          <a:cs typeface="Arial" panose="020B0604020202020204" pitchFamily="34" charset="0"/>
                        </a:rPr>
                        <a:t>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US" sz="1100" b="0" i="0" dirty="0">
                          <a:solidFill>
                            <a:schemeClr val="tx1"/>
                          </a:solidFill>
                          <a:latin typeface="Arial" panose="020B0604020202020204" pitchFamily="34" charset="0"/>
                          <a:cs typeface="Arial" panose="020B0604020202020204" pitchFamily="34" charset="0"/>
                        </a:rPr>
                        <a:t>60-year-old, late onset psychosis.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2430505993"/>
                  </a:ext>
                </a:extLst>
              </a:tr>
              <a:tr h="699209">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Readiness &amp; </a:t>
                      </a:r>
                      <a:br>
                        <a:rPr lang="en-US" sz="1100" b="1" i="0" dirty="0">
                          <a:solidFill>
                            <a:schemeClr val="bg1"/>
                          </a:solidFill>
                          <a:latin typeface="Arial" panose="020B0604020202020204" pitchFamily="34" charset="0"/>
                          <a:cs typeface="Arial" panose="020B0604020202020204" pitchFamily="34" charset="0"/>
                        </a:rPr>
                      </a:br>
                      <a:r>
                        <a:rPr lang="en-US" sz="1100" b="1" i="0" dirty="0">
                          <a:solidFill>
                            <a:schemeClr val="bg1"/>
                          </a:solidFill>
                          <a:latin typeface="Arial" panose="020B0604020202020204" pitchFamily="34" charset="0"/>
                          <a:cs typeface="Arial" panose="020B0604020202020204" pitchFamily="34" charset="0"/>
                        </a:rPr>
                        <a:t>ability to quit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US" sz="1100" b="0" i="0" dirty="0">
                          <a:solidFill>
                            <a:schemeClr val="tx1"/>
                          </a:solidFill>
                          <a:latin typeface="Arial" panose="020B0604020202020204" pitchFamily="34" charset="0"/>
                          <a:cs typeface="Arial" panose="020B0604020202020204" pitchFamily="34" charset="0"/>
                        </a:rPr>
                        <a:t>Does not think they could just stop ‘like that’ – smoke too </a:t>
                      </a:r>
                      <a:br>
                        <a:rPr lang="en-US" sz="1100" b="0" i="0" dirty="0">
                          <a:solidFill>
                            <a:schemeClr val="tx1"/>
                          </a:solidFill>
                          <a:latin typeface="Arial" panose="020B0604020202020204" pitchFamily="34" charset="0"/>
                          <a:cs typeface="Arial" panose="020B0604020202020204" pitchFamily="34" charset="0"/>
                        </a:rPr>
                      </a:br>
                      <a:r>
                        <a:rPr lang="en-US" sz="1100" b="0" i="0" dirty="0">
                          <a:solidFill>
                            <a:schemeClr val="tx1"/>
                          </a:solidFill>
                          <a:latin typeface="Arial" panose="020B0604020202020204" pitchFamily="34" charset="0"/>
                          <a:cs typeface="Arial" panose="020B0604020202020204" pitchFamily="34" charset="0"/>
                        </a:rPr>
                        <a:t>many a day. Willing to try cutting down and possibly set </a:t>
                      </a:r>
                      <a:br>
                        <a:rPr lang="en-US" sz="1100" b="0" i="0" dirty="0">
                          <a:solidFill>
                            <a:schemeClr val="tx1"/>
                          </a:solidFill>
                          <a:latin typeface="Arial" panose="020B0604020202020204" pitchFamily="34" charset="0"/>
                          <a:cs typeface="Arial" panose="020B0604020202020204" pitchFamily="34" charset="0"/>
                        </a:rPr>
                      </a:br>
                      <a:r>
                        <a:rPr lang="en-US" sz="1100" b="0" i="0" dirty="0">
                          <a:solidFill>
                            <a:schemeClr val="tx1"/>
                          </a:solidFill>
                          <a:latin typeface="Arial" panose="020B0604020202020204" pitchFamily="34" charset="0"/>
                          <a:cs typeface="Arial" panose="020B0604020202020204" pitchFamily="34" charset="0"/>
                        </a:rPr>
                        <a:t>a quit date later 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4107125779"/>
                  </a:ext>
                </a:extLst>
              </a:tr>
              <a:tr h="470167">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Motivation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US" sz="1100" b="0" i="0" dirty="0">
                          <a:solidFill>
                            <a:schemeClr val="tx1"/>
                          </a:solidFill>
                          <a:latin typeface="Arial" panose="020B0604020202020204" pitchFamily="34" charset="0"/>
                          <a:cs typeface="Arial" panose="020B0604020202020204" pitchFamily="34" charset="0"/>
                        </a:rPr>
                        <a:t>Daughter is wanting them to quit. Money to spend on hobbies.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3476263633"/>
                  </a:ext>
                </a:extLst>
              </a:tr>
              <a:tr h="333624">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Support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US" sz="1100" b="0" i="0" dirty="0">
                          <a:solidFill>
                            <a:schemeClr val="tx1"/>
                          </a:solidFill>
                          <a:latin typeface="Arial" panose="020B0604020202020204" pitchFamily="34" charset="0"/>
                          <a:cs typeface="Arial" panose="020B0604020202020204" pitchFamily="34" charset="0"/>
                        </a:rPr>
                        <a:t>Daughter and partner are supportive but concerned if she stops might negatively impact her mental health. Friend who quit.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3331932257"/>
                  </a:ext>
                </a:extLst>
              </a:tr>
              <a:tr h="440100">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Barriers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US" sz="1100" b="0" i="0" dirty="0">
                          <a:solidFill>
                            <a:schemeClr val="tx1"/>
                          </a:solidFill>
                          <a:latin typeface="Arial" panose="020B0604020202020204" pitchFamily="34" charset="0"/>
                          <a:cs typeface="Arial" panose="020B0604020202020204" pitchFamily="34" charset="0"/>
                        </a:rPr>
                        <a:t>Does have a lot of friends but most people at work smoke. Most people who attend the support group she goes to smoke.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3206747704"/>
                  </a:ext>
                </a:extLst>
              </a:tr>
              <a:tr h="309965">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Current smoking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GB" sz="1100" b="0" i="0" dirty="0">
                          <a:solidFill>
                            <a:schemeClr val="tx1"/>
                          </a:solidFill>
                          <a:effectLst/>
                          <a:latin typeface="Arial" panose="020B0604020202020204" pitchFamily="34" charset="0"/>
                          <a:cs typeface="Arial" panose="020B0604020202020204" pitchFamily="34" charset="0"/>
                        </a:rPr>
                        <a:t>Smokes around 40 a day, more when bored. </a:t>
                      </a:r>
                      <a:endPar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1165269166"/>
                  </a:ext>
                </a:extLst>
              </a:tr>
              <a:tr h="490137">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Past quit attempts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Stopped for six weeks and a few times for couple </a:t>
                      </a:r>
                      <a:b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of weeks. Last time eight months ago.</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3119161721"/>
                  </a:ext>
                </a:extLst>
              </a:tr>
              <a:tr h="298938">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NRT 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Tried gum but didn’t like taste, made her feel sick.</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1362907722"/>
                  </a:ext>
                </a:extLst>
              </a:tr>
              <a:tr h="304399">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Medication choice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Not sure, would rather not have gum again.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1296432506"/>
                  </a:ext>
                </a:extLst>
              </a:tr>
              <a:tr h="478116">
                <a:tc>
                  <a:txBody>
                    <a:bodyPr/>
                    <a:lstStyle/>
                    <a:p>
                      <a:pPr algn="l">
                        <a:lnSpc>
                          <a:spcPts val="1400"/>
                        </a:lnSpc>
                        <a:spcBef>
                          <a:spcPts val="300"/>
                        </a:spcBef>
                        <a:spcAft>
                          <a:spcPts val="300"/>
                        </a:spcAft>
                      </a:pPr>
                      <a:r>
                        <a:rPr lang="en-US" sz="1100" b="1" i="0" dirty="0">
                          <a:solidFill>
                            <a:schemeClr val="bg1"/>
                          </a:solidFill>
                          <a:latin typeface="Arial" panose="020B0604020202020204" pitchFamily="34" charset="0"/>
                          <a:cs typeface="Arial" panose="020B0604020202020204" pitchFamily="34" charset="0"/>
                        </a:rPr>
                        <a:t>Risk situations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solidFill>
                  </a:tcPr>
                </a:tc>
                <a:tc>
                  <a:txBody>
                    <a:bodyPr/>
                    <a:lstStyle/>
                    <a:p>
                      <a:pPr>
                        <a:lnSpc>
                          <a:spcPts val="1400"/>
                        </a:lnSpc>
                        <a:spcBef>
                          <a:spcPts val="300"/>
                        </a:spcBef>
                        <a:spcAft>
                          <a:spcPts val="300"/>
                        </a:spcAft>
                      </a:pP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When at support group, Often home alone in the evening </a:t>
                      </a:r>
                      <a:b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10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with nothing to do.</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025085">
                        <a:alpha val="20000"/>
                      </a:srgbClr>
                    </a:solidFill>
                  </a:tcPr>
                </a:tc>
                <a:extLst>
                  <a:ext uri="{0D108BD9-81ED-4DB2-BD59-A6C34878D82A}">
                    <a16:rowId xmlns:a16="http://schemas.microsoft.com/office/drawing/2014/main" val="2810347506"/>
                  </a:ext>
                </a:extLst>
              </a:tr>
            </a:tbl>
          </a:graphicData>
        </a:graphic>
      </p:graphicFrame>
    </p:spTree>
    <p:extLst>
      <p:ext uri="{BB962C8B-B14F-4D97-AF65-F5344CB8AC3E}">
        <p14:creationId xmlns:p14="http://schemas.microsoft.com/office/powerpoint/2010/main" val="3335196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EED532-BC35-C821-8452-CA4E5E34C0CA}"/>
              </a:ext>
            </a:extLst>
          </p:cNvPr>
          <p:cNvPicPr>
            <a:picLocks noChangeAspect="1"/>
          </p:cNvPicPr>
          <p:nvPr/>
        </p:nvPicPr>
        <p:blipFill>
          <a:blip r:embed="rId3"/>
          <a:stretch>
            <a:fillRect/>
          </a:stretch>
        </p:blipFill>
        <p:spPr>
          <a:xfrm>
            <a:off x="0" y="33282"/>
            <a:ext cx="9144000" cy="6858000"/>
          </a:xfrm>
          <a:prstGeom prst="rect">
            <a:avLst/>
          </a:prstGeom>
        </p:spPr>
      </p:pic>
      <p:sp>
        <p:nvSpPr>
          <p:cNvPr id="6" name="Title 1">
            <a:extLst>
              <a:ext uri="{FF2B5EF4-FFF2-40B4-BE49-F238E27FC236}">
                <a16:creationId xmlns:a16="http://schemas.microsoft.com/office/drawing/2014/main" id="{95F08FF3-292A-18D4-5572-382E60259ECB}"/>
              </a:ext>
            </a:extLst>
          </p:cNvPr>
          <p:cNvSpPr>
            <a:spLocks noGrp="1"/>
          </p:cNvSpPr>
          <p:nvPr>
            <p:ph type="title"/>
          </p:nvPr>
        </p:nvSpPr>
        <p:spPr>
          <a:xfrm>
            <a:off x="590550" y="25942"/>
            <a:ext cx="7962900" cy="1066800"/>
          </a:xfrm>
        </p:spPr>
        <p:txBody>
          <a:bodyPr/>
          <a:lstStyle/>
          <a:p>
            <a:r>
              <a:rPr lang="en-US" dirty="0">
                <a:solidFill>
                  <a:srgbClr val="F79645"/>
                </a:solidFill>
              </a:rPr>
              <a:t>CDTS Preparation</a:t>
            </a:r>
            <a:endParaRPr lang="en-US" dirty="0"/>
          </a:p>
        </p:txBody>
      </p:sp>
      <p:pic>
        <p:nvPicPr>
          <p:cNvPr id="8" name="Picture 7">
            <a:extLst>
              <a:ext uri="{FF2B5EF4-FFF2-40B4-BE49-F238E27FC236}">
                <a16:creationId xmlns:a16="http://schemas.microsoft.com/office/drawing/2014/main" id="{03E7C9D3-EA7F-06AF-F9E0-31C2FA26A6EF}"/>
              </a:ext>
            </a:extLst>
          </p:cNvPr>
          <p:cNvPicPr>
            <a:picLocks noChangeAspect="1"/>
          </p:cNvPicPr>
          <p:nvPr/>
        </p:nvPicPr>
        <p:blipFill>
          <a:blip r:embed="rId4"/>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12" name="Group 11">
            <a:extLst>
              <a:ext uri="{FF2B5EF4-FFF2-40B4-BE49-F238E27FC236}">
                <a16:creationId xmlns:a16="http://schemas.microsoft.com/office/drawing/2014/main" id="{0BD2EEAF-FC68-0645-1A2A-AA6E249A3FF6}"/>
              </a:ext>
            </a:extLst>
          </p:cNvPr>
          <p:cNvGrpSpPr/>
          <p:nvPr/>
        </p:nvGrpSpPr>
        <p:grpSpPr>
          <a:xfrm>
            <a:off x="717479" y="2267393"/>
            <a:ext cx="7860850" cy="585284"/>
            <a:chOff x="696808" y="1603763"/>
            <a:chExt cx="7860850" cy="585284"/>
          </a:xfrm>
        </p:grpSpPr>
        <p:pic>
          <p:nvPicPr>
            <p:cNvPr id="13" name="Picture 12">
              <a:extLst>
                <a:ext uri="{FF2B5EF4-FFF2-40B4-BE49-F238E27FC236}">
                  <a16:creationId xmlns:a16="http://schemas.microsoft.com/office/drawing/2014/main" id="{A90451A3-738A-4647-73B4-FA99E02FF358}"/>
                </a:ext>
              </a:extLst>
            </p:cNvPr>
            <p:cNvPicPr>
              <a:picLocks noChangeAspect="1"/>
            </p:cNvPicPr>
            <p:nvPr/>
          </p:nvPicPr>
          <p:blipFill>
            <a:blip r:embed="rId5"/>
            <a:srcRect/>
            <a:stretch/>
          </p:blipFill>
          <p:spPr>
            <a:xfrm>
              <a:off x="696808" y="1693747"/>
              <a:ext cx="495300" cy="495300"/>
            </a:xfrm>
            <a:prstGeom prst="rect">
              <a:avLst/>
            </a:prstGeom>
            <a:effectLst>
              <a:outerShdw blurRad="190500" dist="50800" dir="5400000" algn="ctr" rotWithShape="0">
                <a:srgbClr val="000000">
                  <a:alpha val="50000"/>
                </a:srgbClr>
              </a:outerShdw>
            </a:effectLst>
          </p:spPr>
        </p:pic>
        <p:sp>
          <p:nvSpPr>
            <p:cNvPr id="14" name="Text Placeholder 3">
              <a:extLst>
                <a:ext uri="{FF2B5EF4-FFF2-40B4-BE49-F238E27FC236}">
                  <a16:creationId xmlns:a16="http://schemas.microsoft.com/office/drawing/2014/main" id="{8B6079CB-4EEF-CCC4-5829-765CA3A2C5E5}"/>
                </a:ext>
              </a:extLst>
            </p:cNvPr>
            <p:cNvSpPr txBox="1">
              <a:spLocks/>
            </p:cNvSpPr>
            <p:nvPr/>
          </p:nvSpPr>
          <p:spPr bwMode="auto">
            <a:xfrm>
              <a:off x="1365508" y="1603763"/>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Arial" panose="020B0604020202020204" pitchFamily="34" charset="0"/>
                  <a:cs typeface="Arial" panose="020B0604020202020204" pitchFamily="34" charset="0"/>
                </a:rPr>
                <a:t>Assess current smoking routines and anticipated barriers</a:t>
              </a:r>
            </a:p>
          </p:txBody>
        </p:sp>
      </p:grpSp>
      <p:grpSp>
        <p:nvGrpSpPr>
          <p:cNvPr id="21" name="Group 20">
            <a:extLst>
              <a:ext uri="{FF2B5EF4-FFF2-40B4-BE49-F238E27FC236}">
                <a16:creationId xmlns:a16="http://schemas.microsoft.com/office/drawing/2014/main" id="{AAE78FAB-2740-3E25-DE7A-E534FB011265}"/>
              </a:ext>
            </a:extLst>
          </p:cNvPr>
          <p:cNvGrpSpPr/>
          <p:nvPr/>
        </p:nvGrpSpPr>
        <p:grpSpPr>
          <a:xfrm>
            <a:off x="717479" y="1565370"/>
            <a:ext cx="7870390" cy="646927"/>
            <a:chOff x="696808" y="3859632"/>
            <a:chExt cx="7870390" cy="646927"/>
          </a:xfrm>
        </p:grpSpPr>
        <p:pic>
          <p:nvPicPr>
            <p:cNvPr id="22" name="Picture 21">
              <a:extLst>
                <a:ext uri="{FF2B5EF4-FFF2-40B4-BE49-F238E27FC236}">
                  <a16:creationId xmlns:a16="http://schemas.microsoft.com/office/drawing/2014/main" id="{057DDB9E-11C7-121C-3585-13A52FE755E6}"/>
                </a:ext>
              </a:extLst>
            </p:cNvPr>
            <p:cNvPicPr>
              <a:picLocks noChangeAspect="1"/>
            </p:cNvPicPr>
            <p:nvPr/>
          </p:nvPicPr>
          <p:blipFill>
            <a:blip r:embed="rId6"/>
            <a:srcRect/>
            <a:stretch/>
          </p:blipFill>
          <p:spPr>
            <a:xfrm>
              <a:off x="696808" y="3859632"/>
              <a:ext cx="495300" cy="495300"/>
            </a:xfrm>
            <a:prstGeom prst="rect">
              <a:avLst/>
            </a:prstGeom>
            <a:effectLst>
              <a:outerShdw blurRad="190500" dist="50800" dir="5400000" algn="ctr" rotWithShape="0">
                <a:srgbClr val="000000">
                  <a:alpha val="50000"/>
                </a:srgbClr>
              </a:outerShdw>
            </a:effectLst>
          </p:spPr>
        </p:pic>
        <p:sp>
          <p:nvSpPr>
            <p:cNvPr id="23" name="Text Placeholder 3">
              <a:extLst>
                <a:ext uri="{FF2B5EF4-FFF2-40B4-BE49-F238E27FC236}">
                  <a16:creationId xmlns:a16="http://schemas.microsoft.com/office/drawing/2014/main" id="{FDA0733F-E601-0BF9-DC37-66043F2F4FE1}"/>
                </a:ext>
              </a:extLst>
            </p:cNvPr>
            <p:cNvSpPr txBox="1">
              <a:spLocks/>
            </p:cNvSpPr>
            <p:nvPr/>
          </p:nvSpPr>
          <p:spPr bwMode="auto">
            <a:xfrm>
              <a:off x="1375048" y="3947409"/>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Inform the patient about the CDTS treatment programme </a:t>
              </a:r>
              <a:br>
                <a:rPr lang="en-US" dirty="0">
                  <a:solidFill>
                    <a:schemeClr val="bg1"/>
                  </a:solidFill>
                  <a:latin typeface="+mn-lt"/>
                </a:rPr>
              </a:br>
              <a:endParaRPr lang="en-US" dirty="0">
                <a:solidFill>
                  <a:schemeClr val="bg1"/>
                </a:solidFill>
                <a:latin typeface="+mn-lt"/>
              </a:endParaRPr>
            </a:p>
          </p:txBody>
        </p:sp>
      </p:grpSp>
      <p:grpSp>
        <p:nvGrpSpPr>
          <p:cNvPr id="27" name="Group 26">
            <a:extLst>
              <a:ext uri="{FF2B5EF4-FFF2-40B4-BE49-F238E27FC236}">
                <a16:creationId xmlns:a16="http://schemas.microsoft.com/office/drawing/2014/main" id="{E17EA793-268C-2C2A-9087-0FE96501A8D8}"/>
              </a:ext>
            </a:extLst>
          </p:cNvPr>
          <p:cNvGrpSpPr/>
          <p:nvPr/>
        </p:nvGrpSpPr>
        <p:grpSpPr>
          <a:xfrm>
            <a:off x="751898" y="5322409"/>
            <a:ext cx="7835971" cy="561525"/>
            <a:chOff x="717479" y="4859905"/>
            <a:chExt cx="7835971" cy="561525"/>
          </a:xfrm>
        </p:grpSpPr>
        <p:pic>
          <p:nvPicPr>
            <p:cNvPr id="28" name="Picture 27">
              <a:extLst>
                <a:ext uri="{FF2B5EF4-FFF2-40B4-BE49-F238E27FC236}">
                  <a16:creationId xmlns:a16="http://schemas.microsoft.com/office/drawing/2014/main" id="{5DE1B21C-427F-7923-07FF-D2F22B388C81}"/>
                </a:ext>
              </a:extLst>
            </p:cNvPr>
            <p:cNvPicPr>
              <a:picLocks noChangeAspect="1"/>
            </p:cNvPicPr>
            <p:nvPr/>
          </p:nvPicPr>
          <p:blipFill>
            <a:blip r:embed="rId7"/>
            <a:srcRect/>
            <a:stretch/>
          </p:blipFill>
          <p:spPr>
            <a:xfrm>
              <a:off x="717479" y="4926130"/>
              <a:ext cx="495300" cy="495300"/>
            </a:xfrm>
            <a:prstGeom prst="rect">
              <a:avLst/>
            </a:prstGeom>
            <a:effectLst>
              <a:outerShdw blurRad="190500" dist="50800" dir="5400000" algn="ctr" rotWithShape="0">
                <a:srgbClr val="000000">
                  <a:alpha val="50000"/>
                </a:srgbClr>
              </a:outerShdw>
            </a:effectLst>
          </p:spPr>
        </p:pic>
        <p:sp>
          <p:nvSpPr>
            <p:cNvPr id="29" name="Text Placeholder 3">
              <a:extLst>
                <a:ext uri="{FF2B5EF4-FFF2-40B4-BE49-F238E27FC236}">
                  <a16:creationId xmlns:a16="http://schemas.microsoft.com/office/drawing/2014/main" id="{925878EA-8F0B-4425-73FC-61480B2D45A8}"/>
                </a:ext>
              </a:extLst>
            </p:cNvPr>
            <p:cNvSpPr txBox="1">
              <a:spLocks/>
            </p:cNvSpPr>
            <p:nvPr/>
          </p:nvSpPr>
          <p:spPr bwMode="auto">
            <a:xfrm>
              <a:off x="1361300" y="485990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err="1">
                  <a:solidFill>
                    <a:schemeClr val="bg1"/>
                  </a:solidFill>
                  <a:latin typeface="+mn-lt"/>
                </a:rPr>
                <a:t>Summarise</a:t>
              </a:r>
              <a:r>
                <a:rPr lang="en-US" dirty="0">
                  <a:solidFill>
                    <a:schemeClr val="bg1"/>
                  </a:solidFill>
                  <a:latin typeface="+mn-lt"/>
                </a:rPr>
                <a:t> plan for the week</a:t>
              </a:r>
            </a:p>
          </p:txBody>
        </p:sp>
      </p:grpSp>
      <p:sp>
        <p:nvSpPr>
          <p:cNvPr id="34" name="Text Placeholder 3">
            <a:extLst>
              <a:ext uri="{FF2B5EF4-FFF2-40B4-BE49-F238E27FC236}">
                <a16:creationId xmlns:a16="http://schemas.microsoft.com/office/drawing/2014/main" id="{FA2D4FAB-AEFF-D803-09AD-572950E24CBF}"/>
              </a:ext>
            </a:extLst>
          </p:cNvPr>
          <p:cNvSpPr txBox="1">
            <a:spLocks/>
          </p:cNvSpPr>
          <p:nvPr/>
        </p:nvSpPr>
        <p:spPr bwMode="auto">
          <a:xfrm>
            <a:off x="1361300" y="300570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mn-lt"/>
              </a:rPr>
              <a:t>Assess tobacco dependence and explain how tobacco dependence develops</a:t>
            </a:r>
          </a:p>
        </p:txBody>
      </p:sp>
      <p:pic>
        <p:nvPicPr>
          <p:cNvPr id="35" name="Picture 34">
            <a:extLst>
              <a:ext uri="{FF2B5EF4-FFF2-40B4-BE49-F238E27FC236}">
                <a16:creationId xmlns:a16="http://schemas.microsoft.com/office/drawing/2014/main" id="{51F38DC7-D47E-4E30-27B5-0839E5402DD4}"/>
              </a:ext>
            </a:extLst>
          </p:cNvPr>
          <p:cNvPicPr>
            <a:picLocks noChangeAspect="1"/>
          </p:cNvPicPr>
          <p:nvPr/>
        </p:nvPicPr>
        <p:blipFill>
          <a:blip r:embed="rId8"/>
          <a:srcRect/>
          <a:stretch/>
        </p:blipFill>
        <p:spPr>
          <a:xfrm>
            <a:off x="706348" y="3085639"/>
            <a:ext cx="495300" cy="495300"/>
          </a:xfrm>
          <a:prstGeom prst="rect">
            <a:avLst/>
          </a:prstGeom>
          <a:effectLst>
            <a:outerShdw blurRad="190500" dist="50800" dir="5400000" algn="ctr" rotWithShape="0">
              <a:srgbClr val="000000">
                <a:alpha val="50000"/>
              </a:srgbClr>
            </a:outerShdw>
          </a:effectLst>
        </p:spPr>
      </p:pic>
      <p:sp>
        <p:nvSpPr>
          <p:cNvPr id="39" name="Text Placeholder 3">
            <a:extLst>
              <a:ext uri="{FF2B5EF4-FFF2-40B4-BE49-F238E27FC236}">
                <a16:creationId xmlns:a16="http://schemas.microsoft.com/office/drawing/2014/main" id="{1AEF4093-BB1D-5F54-6F7B-9369B49B5703}"/>
              </a:ext>
            </a:extLst>
          </p:cNvPr>
          <p:cNvSpPr txBox="1">
            <a:spLocks/>
          </p:cNvSpPr>
          <p:nvPr/>
        </p:nvSpPr>
        <p:spPr bwMode="auto">
          <a:xfrm>
            <a:off x="1361300" y="384055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Arial" panose="020B0604020202020204" pitchFamily="34" charset="0"/>
                <a:cs typeface="Arial" panose="020B0604020202020204" pitchFamily="34" charset="0"/>
              </a:rPr>
              <a:t>Explain and conduct carbon monoxide (CO) monitoring</a:t>
            </a:r>
          </a:p>
        </p:txBody>
      </p:sp>
      <p:pic>
        <p:nvPicPr>
          <p:cNvPr id="40" name="Picture 39">
            <a:extLst>
              <a:ext uri="{FF2B5EF4-FFF2-40B4-BE49-F238E27FC236}">
                <a16:creationId xmlns:a16="http://schemas.microsoft.com/office/drawing/2014/main" id="{92F93D2D-7C44-3A91-709D-593AD38D0196}"/>
              </a:ext>
            </a:extLst>
          </p:cNvPr>
          <p:cNvPicPr>
            <a:picLocks noChangeAspect="1"/>
          </p:cNvPicPr>
          <p:nvPr/>
        </p:nvPicPr>
        <p:blipFill>
          <a:blip r:embed="rId9"/>
          <a:srcRect/>
          <a:stretch/>
        </p:blipFill>
        <p:spPr>
          <a:xfrm>
            <a:off x="701688" y="3843237"/>
            <a:ext cx="495300" cy="495300"/>
          </a:xfrm>
          <a:prstGeom prst="rect">
            <a:avLst/>
          </a:prstGeom>
          <a:effectLst>
            <a:outerShdw blurRad="190500" dist="50800" dir="5400000" algn="ctr" rotWithShape="0">
              <a:srgbClr val="000000">
                <a:alpha val="50000"/>
              </a:srgbClr>
            </a:outerShdw>
          </a:effectLst>
        </p:spPr>
      </p:pic>
      <p:pic>
        <p:nvPicPr>
          <p:cNvPr id="2" name="Picture 1">
            <a:extLst>
              <a:ext uri="{FF2B5EF4-FFF2-40B4-BE49-F238E27FC236}">
                <a16:creationId xmlns:a16="http://schemas.microsoft.com/office/drawing/2014/main" id="{4353B423-66DC-6B0A-8977-283380A0ECAC}"/>
              </a:ext>
            </a:extLst>
          </p:cNvPr>
          <p:cNvPicPr>
            <a:picLocks noChangeAspect="1"/>
          </p:cNvPicPr>
          <p:nvPr/>
        </p:nvPicPr>
        <p:blipFill>
          <a:blip r:embed="rId9"/>
          <a:srcRect/>
          <a:stretch/>
        </p:blipFill>
        <p:spPr>
          <a:xfrm>
            <a:off x="701688" y="4594561"/>
            <a:ext cx="495300" cy="495300"/>
          </a:xfrm>
          <a:prstGeom prst="rect">
            <a:avLst/>
          </a:prstGeom>
          <a:effectLst>
            <a:outerShdw blurRad="190500" dist="50800" dir="5400000" algn="ctr" rotWithShape="0">
              <a:srgbClr val="000000">
                <a:alpha val="50000"/>
              </a:srgbClr>
            </a:outerShdw>
          </a:effectLst>
        </p:spPr>
      </p:pic>
      <p:sp>
        <p:nvSpPr>
          <p:cNvPr id="3" name="Text Placeholder 3">
            <a:extLst>
              <a:ext uri="{FF2B5EF4-FFF2-40B4-BE49-F238E27FC236}">
                <a16:creationId xmlns:a16="http://schemas.microsoft.com/office/drawing/2014/main" id="{2833315F-2EBE-4D71-A5EC-D83D62671ABF}"/>
              </a:ext>
            </a:extLst>
          </p:cNvPr>
          <p:cNvSpPr txBox="1">
            <a:spLocks/>
          </p:cNvSpPr>
          <p:nvPr/>
        </p:nvSpPr>
        <p:spPr bwMode="auto">
          <a:xfrm>
            <a:off x="1395719" y="4596961"/>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dirty="0">
                <a:solidFill>
                  <a:schemeClr val="bg1"/>
                </a:solidFill>
                <a:latin typeface="Arial" panose="020B0604020202020204" pitchFamily="34" charset="0"/>
                <a:cs typeface="Arial" panose="020B0604020202020204" pitchFamily="34" charset="0"/>
              </a:rPr>
              <a:t>Explain smoking diary </a:t>
            </a:r>
          </a:p>
        </p:txBody>
      </p:sp>
    </p:spTree>
    <p:extLst>
      <p:ext uri="{BB962C8B-B14F-4D97-AF65-F5344CB8AC3E}">
        <p14:creationId xmlns:p14="http://schemas.microsoft.com/office/powerpoint/2010/main" val="3799903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box 1">
            <a:extLst>
              <a:ext uri="{FF2B5EF4-FFF2-40B4-BE49-F238E27FC236}">
                <a16:creationId xmlns:a16="http://schemas.microsoft.com/office/drawing/2014/main" id="{82903F7C-EB80-A7E4-8503-956F687A2D4B}"/>
              </a:ext>
            </a:extLst>
          </p:cNvPr>
          <p:cNvGrpSpPr/>
          <p:nvPr/>
        </p:nvGrpSpPr>
        <p:grpSpPr>
          <a:xfrm>
            <a:off x="713973" y="1298096"/>
            <a:ext cx="4157830" cy="4801366"/>
            <a:chOff x="703582" y="1329269"/>
            <a:chExt cx="3756300" cy="4801366"/>
          </a:xfrm>
        </p:grpSpPr>
        <p:sp>
          <p:nvSpPr>
            <p:cNvPr id="2" name="Rectangle 1">
              <a:extLst>
                <a:ext uri="{FF2B5EF4-FFF2-40B4-BE49-F238E27FC236}">
                  <a16:creationId xmlns:a16="http://schemas.microsoft.com/office/drawing/2014/main" id="{EDB62CD3-A8AD-F7BF-0FB1-4D84C0964BA7}"/>
                </a:ext>
              </a:extLst>
            </p:cNvPr>
            <p:cNvSpPr/>
            <p:nvPr/>
          </p:nvSpPr>
          <p:spPr bwMode="auto">
            <a:xfrm>
              <a:off x="703582" y="1944312"/>
              <a:ext cx="3756300" cy="4186323"/>
            </a:xfrm>
            <a:prstGeom prst="rect">
              <a:avLst/>
            </a:prstGeom>
            <a:solidFill>
              <a:srgbClr val="DAF2F3"/>
            </a:solidFill>
            <a:ln w="12700">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5" name="box">
              <a:extLst>
                <a:ext uri="{FF2B5EF4-FFF2-40B4-BE49-F238E27FC236}">
                  <a16:creationId xmlns:a16="http://schemas.microsoft.com/office/drawing/2014/main" id="{0427C96F-88D1-6ECE-B511-71646DCFAEB8}"/>
                </a:ext>
              </a:extLst>
            </p:cNvPr>
            <p:cNvSpPr txBox="1">
              <a:spLocks/>
            </p:cNvSpPr>
            <p:nvPr/>
          </p:nvSpPr>
          <p:spPr bwMode="auto">
            <a:xfrm>
              <a:off x="703582" y="1329269"/>
              <a:ext cx="3756300" cy="615043"/>
            </a:xfrm>
            <a:prstGeom prst="rect">
              <a:avLst/>
            </a:prstGeom>
            <a:gradFill>
              <a:gsLst>
                <a:gs pos="0">
                  <a:schemeClr val="accent1"/>
                </a:gs>
                <a:gs pos="100000">
                  <a:schemeClr val="accent5"/>
                </a:gs>
              </a:gsLst>
              <a:lin ang="5400000" scaled="0"/>
            </a:gradFill>
            <a:ln w="9525">
              <a:noFill/>
              <a:miter lim="800000"/>
              <a:headEnd/>
              <a:tailEnd/>
            </a:ln>
            <a:effectLst/>
          </p:spPr>
          <p:txBody>
            <a:bodyPr vert="horz" wrap="square" lIns="0" tIns="0" rIns="0" bIns="468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100"/>
                </a:lnSpc>
                <a:buNone/>
              </a:pPr>
              <a:r>
                <a:rPr lang="en-US" b="1" dirty="0">
                  <a:solidFill>
                    <a:schemeClr val="bg1"/>
                  </a:solidFill>
                  <a:latin typeface="Arial" panose="020B0604020202020204" pitchFamily="34" charset="0"/>
                  <a:cs typeface="Arial" panose="020B0604020202020204" pitchFamily="34" charset="0"/>
                </a:rPr>
                <a:t>Preparation / Engagement tools</a:t>
              </a:r>
            </a:p>
          </p:txBody>
        </p:sp>
      </p:grpSp>
      <p:sp>
        <p:nvSpPr>
          <p:cNvPr id="3" name="Text Placeholder 2">
            <a:extLst>
              <a:ext uri="{FF2B5EF4-FFF2-40B4-BE49-F238E27FC236}">
                <a16:creationId xmlns:a16="http://schemas.microsoft.com/office/drawing/2014/main" id="{EEBDB2FB-A131-B644-1085-50B16EE097FD}"/>
              </a:ext>
            </a:extLst>
          </p:cNvPr>
          <p:cNvSpPr txBox="1">
            <a:spLocks/>
          </p:cNvSpPr>
          <p:nvPr/>
        </p:nvSpPr>
        <p:spPr bwMode="auto">
          <a:xfrm>
            <a:off x="1669377" y="2203783"/>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Smoking diary</a:t>
            </a:r>
          </a:p>
          <a:p>
            <a:pPr marL="0" indent="0">
              <a:lnSpc>
                <a:spcPts val="1800"/>
              </a:lnSpc>
              <a:spcBef>
                <a:spcPts val="0"/>
              </a:spcBef>
              <a:spcAft>
                <a:spcPts val="0"/>
              </a:spcAft>
              <a:buNone/>
            </a:pPr>
            <a:r>
              <a:rPr lang="en-US" sz="1400" dirty="0"/>
              <a:t>Learn about your smoking routines and triggers </a:t>
            </a:r>
          </a:p>
        </p:txBody>
      </p:sp>
      <p:sp>
        <p:nvSpPr>
          <p:cNvPr id="8" name="Text Placeholder 2">
            <a:extLst>
              <a:ext uri="{FF2B5EF4-FFF2-40B4-BE49-F238E27FC236}">
                <a16:creationId xmlns:a16="http://schemas.microsoft.com/office/drawing/2014/main" id="{64646143-4366-2444-127B-C3E1A9E2D1DD}"/>
              </a:ext>
            </a:extLst>
          </p:cNvPr>
          <p:cNvSpPr txBox="1">
            <a:spLocks/>
          </p:cNvSpPr>
          <p:nvPr/>
        </p:nvSpPr>
        <p:spPr bwMode="auto">
          <a:xfrm>
            <a:off x="1692303" y="3140739"/>
            <a:ext cx="2984629"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Personal Motives / Barriers</a:t>
            </a:r>
            <a:br>
              <a:rPr lang="en-US" sz="1400" dirty="0"/>
            </a:br>
            <a:r>
              <a:rPr lang="en-US" sz="1400" dirty="0"/>
              <a:t>what are the good things about smoking? The not so good things? </a:t>
            </a:r>
            <a:endParaRPr lang="en-US" sz="1300" dirty="0"/>
          </a:p>
        </p:txBody>
      </p:sp>
      <p:pic>
        <p:nvPicPr>
          <p:cNvPr id="9" name="3">
            <a:extLst>
              <a:ext uri="{FF2B5EF4-FFF2-40B4-BE49-F238E27FC236}">
                <a16:creationId xmlns:a16="http://schemas.microsoft.com/office/drawing/2014/main" id="{4222F09C-834A-E6B0-460C-8C3468F0B838}"/>
              </a:ext>
            </a:extLst>
          </p:cNvPr>
          <p:cNvPicPr>
            <a:picLocks noChangeAspect="1"/>
          </p:cNvPicPr>
          <p:nvPr/>
        </p:nvPicPr>
        <p:blipFill>
          <a:blip r:embed="rId3"/>
          <a:srcRect/>
          <a:stretch/>
        </p:blipFill>
        <p:spPr>
          <a:xfrm>
            <a:off x="927459" y="3146915"/>
            <a:ext cx="615043" cy="615043"/>
          </a:xfrm>
          <a:prstGeom prst="rect">
            <a:avLst/>
          </a:prstGeom>
          <a:effectLst>
            <a:outerShdw blurRad="190500" dist="50800" dir="5400000" algn="ctr" rotWithShape="0">
              <a:srgbClr val="000000">
                <a:alpha val="12000"/>
              </a:srgbClr>
            </a:outerShdw>
          </a:effectLst>
        </p:spPr>
      </p:pic>
      <p:sp>
        <p:nvSpPr>
          <p:cNvPr id="10" name="Text Placeholder 2">
            <a:extLst>
              <a:ext uri="{FF2B5EF4-FFF2-40B4-BE49-F238E27FC236}">
                <a16:creationId xmlns:a16="http://schemas.microsoft.com/office/drawing/2014/main" id="{956D1FDF-FF11-6CC9-FC6E-A97B6CBB2893}"/>
              </a:ext>
            </a:extLst>
          </p:cNvPr>
          <p:cNvSpPr txBox="1">
            <a:spLocks/>
          </p:cNvSpPr>
          <p:nvPr/>
        </p:nvSpPr>
        <p:spPr bwMode="auto">
          <a:xfrm>
            <a:off x="1726740" y="4024078"/>
            <a:ext cx="2845260"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Cut Down To Stop plan </a:t>
            </a:r>
          </a:p>
          <a:p>
            <a:pPr marL="0" indent="0">
              <a:lnSpc>
                <a:spcPts val="1800"/>
              </a:lnSpc>
              <a:spcBef>
                <a:spcPts val="0"/>
              </a:spcBef>
              <a:spcAft>
                <a:spcPts val="0"/>
              </a:spcAft>
              <a:buNone/>
            </a:pPr>
            <a:r>
              <a:rPr lang="en-US" sz="1300" dirty="0"/>
              <a:t>Weekly goal, what support will be used</a:t>
            </a:r>
          </a:p>
        </p:txBody>
      </p:sp>
      <p:pic>
        <p:nvPicPr>
          <p:cNvPr id="11" name="4">
            <a:extLst>
              <a:ext uri="{FF2B5EF4-FFF2-40B4-BE49-F238E27FC236}">
                <a16:creationId xmlns:a16="http://schemas.microsoft.com/office/drawing/2014/main" id="{7DC0C2ED-DED9-AB19-07CB-2AFAE12068BE}"/>
              </a:ext>
            </a:extLst>
          </p:cNvPr>
          <p:cNvPicPr>
            <a:picLocks noChangeAspect="1"/>
          </p:cNvPicPr>
          <p:nvPr/>
        </p:nvPicPr>
        <p:blipFill>
          <a:blip r:embed="rId4"/>
          <a:srcRect/>
          <a:stretch/>
        </p:blipFill>
        <p:spPr>
          <a:xfrm>
            <a:off x="958960" y="4024078"/>
            <a:ext cx="615043" cy="615043"/>
          </a:xfrm>
          <a:prstGeom prst="rect">
            <a:avLst/>
          </a:prstGeom>
          <a:effectLst>
            <a:outerShdw blurRad="190500" dist="50800" dir="5400000" algn="ctr" rotWithShape="0">
              <a:srgbClr val="000000">
                <a:alpha val="12000"/>
              </a:srgbClr>
            </a:outerShdw>
          </a:effectLst>
        </p:spPr>
      </p:pic>
      <p:sp>
        <p:nvSpPr>
          <p:cNvPr id="15" name="Text Placeholder 2">
            <a:extLst>
              <a:ext uri="{FF2B5EF4-FFF2-40B4-BE49-F238E27FC236}">
                <a16:creationId xmlns:a16="http://schemas.microsoft.com/office/drawing/2014/main" id="{BCEE7DD8-216C-661F-197F-1314B2F9E6E1}"/>
              </a:ext>
            </a:extLst>
          </p:cNvPr>
          <p:cNvSpPr txBox="1">
            <a:spLocks/>
          </p:cNvSpPr>
          <p:nvPr/>
        </p:nvSpPr>
        <p:spPr bwMode="auto">
          <a:xfrm>
            <a:off x="5635439" y="2987029"/>
            <a:ext cx="2634431" cy="96157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endParaRPr lang="en-US" sz="1300" dirty="0"/>
          </a:p>
        </p:txBody>
      </p:sp>
      <p:pic>
        <p:nvPicPr>
          <p:cNvPr id="20" name="7">
            <a:extLst>
              <a:ext uri="{FF2B5EF4-FFF2-40B4-BE49-F238E27FC236}">
                <a16:creationId xmlns:a16="http://schemas.microsoft.com/office/drawing/2014/main" id="{3B46F53A-568F-BB6E-BCFA-893219F61853}"/>
              </a:ext>
            </a:extLst>
          </p:cNvPr>
          <p:cNvPicPr>
            <a:picLocks noChangeAspect="1"/>
          </p:cNvPicPr>
          <p:nvPr/>
        </p:nvPicPr>
        <p:blipFill>
          <a:blip r:embed="rId5"/>
          <a:srcRect/>
          <a:stretch/>
        </p:blipFill>
        <p:spPr>
          <a:xfrm>
            <a:off x="890572" y="2205239"/>
            <a:ext cx="615043" cy="615043"/>
          </a:xfrm>
          <a:prstGeom prst="rect">
            <a:avLst/>
          </a:prstGeom>
          <a:effectLst>
            <a:outerShdw blurRad="190500" dist="50800" dir="5400000" algn="ctr" rotWithShape="0">
              <a:srgbClr val="000000">
                <a:alpha val="12000"/>
              </a:srgbClr>
            </a:outerShdw>
          </a:effectLst>
        </p:spPr>
      </p:pic>
      <p:sp>
        <p:nvSpPr>
          <p:cNvPr id="17" name="Text Placeholder 2">
            <a:extLst>
              <a:ext uri="{FF2B5EF4-FFF2-40B4-BE49-F238E27FC236}">
                <a16:creationId xmlns:a16="http://schemas.microsoft.com/office/drawing/2014/main" id="{16B4CDAD-232C-B0C2-055B-4412A0390F1C}"/>
              </a:ext>
            </a:extLst>
          </p:cNvPr>
          <p:cNvSpPr txBox="1">
            <a:spLocks/>
          </p:cNvSpPr>
          <p:nvPr/>
        </p:nvSpPr>
        <p:spPr bwMode="auto">
          <a:xfrm>
            <a:off x="1649785" y="5066131"/>
            <a:ext cx="2634431" cy="61504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pPr>
            <a:r>
              <a:rPr lang="en-US" sz="1400" b="1" dirty="0"/>
              <a:t>Coping Plan</a:t>
            </a:r>
          </a:p>
          <a:p>
            <a:pPr marL="0" indent="0">
              <a:lnSpc>
                <a:spcPts val="1800"/>
              </a:lnSpc>
              <a:spcBef>
                <a:spcPts val="0"/>
              </a:spcBef>
              <a:spcAft>
                <a:spcPts val="0"/>
              </a:spcAft>
              <a:buNone/>
            </a:pPr>
            <a:r>
              <a:rPr lang="en-US" sz="1400" dirty="0"/>
              <a:t>Plan for addressing personal smoking routines and triggers</a:t>
            </a:r>
          </a:p>
        </p:txBody>
      </p:sp>
      <p:pic>
        <p:nvPicPr>
          <p:cNvPr id="18" name="8">
            <a:extLst>
              <a:ext uri="{FF2B5EF4-FFF2-40B4-BE49-F238E27FC236}">
                <a16:creationId xmlns:a16="http://schemas.microsoft.com/office/drawing/2014/main" id="{0A6710F8-2229-F4BE-29BF-6A925B9CC237}"/>
              </a:ext>
            </a:extLst>
          </p:cNvPr>
          <p:cNvPicPr>
            <a:picLocks noChangeAspect="1"/>
          </p:cNvPicPr>
          <p:nvPr/>
        </p:nvPicPr>
        <p:blipFill>
          <a:blip r:embed="rId6"/>
          <a:srcRect/>
          <a:stretch/>
        </p:blipFill>
        <p:spPr>
          <a:xfrm>
            <a:off x="927459" y="5066132"/>
            <a:ext cx="615043" cy="615043"/>
          </a:xfrm>
          <a:prstGeom prst="rect">
            <a:avLst/>
          </a:prstGeom>
          <a:effectLst>
            <a:outerShdw blurRad="190500" dist="50800" dir="5400000" algn="ctr" rotWithShape="0">
              <a:srgbClr val="000000">
                <a:alpha val="12000"/>
              </a:srgbClr>
            </a:outerShdw>
          </a:effectLst>
        </p:spPr>
      </p:pic>
      <p:sp>
        <p:nvSpPr>
          <p:cNvPr id="22" name="Title 1">
            <a:extLst>
              <a:ext uri="{FF2B5EF4-FFF2-40B4-BE49-F238E27FC236}">
                <a16:creationId xmlns:a16="http://schemas.microsoft.com/office/drawing/2014/main" id="{D5C0FFEE-5C2C-7B82-1FC5-6ABB7DBB0E06}"/>
              </a:ext>
            </a:extLst>
          </p:cNvPr>
          <p:cNvSpPr txBox="1">
            <a:spLocks/>
          </p:cNvSpPr>
          <p:nvPr/>
        </p:nvSpPr>
        <p:spPr>
          <a:xfrm>
            <a:off x="571500" y="343039"/>
            <a:ext cx="7962900" cy="615043"/>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dirty="0"/>
              <a:t>Cut Down To Stop Plan</a:t>
            </a:r>
          </a:p>
        </p:txBody>
      </p:sp>
      <p:pic>
        <p:nvPicPr>
          <p:cNvPr id="12" name="Picture 11" descr="Table&#10;&#10;Description automatically generated">
            <a:extLst>
              <a:ext uri="{FF2B5EF4-FFF2-40B4-BE49-F238E27FC236}">
                <a16:creationId xmlns:a16="http://schemas.microsoft.com/office/drawing/2014/main" id="{BEF8BA93-D214-F524-3BA7-26F3E9ED78A9}"/>
              </a:ext>
            </a:extLst>
          </p:cNvPr>
          <p:cNvPicPr>
            <a:picLocks noChangeAspect="1"/>
          </p:cNvPicPr>
          <p:nvPr/>
        </p:nvPicPr>
        <p:blipFill>
          <a:blip r:embed="rId7"/>
          <a:stretch>
            <a:fillRect/>
          </a:stretch>
        </p:blipFill>
        <p:spPr>
          <a:xfrm>
            <a:off x="5085289" y="1304546"/>
            <a:ext cx="3539423" cy="4794916"/>
          </a:xfrm>
          <a:prstGeom prst="rect">
            <a:avLst/>
          </a:prstGeom>
        </p:spPr>
      </p:pic>
      <p:pic>
        <p:nvPicPr>
          <p:cNvPr id="27" name="Picture 26" descr="Table&#10;&#10;Description automatically generated">
            <a:extLst>
              <a:ext uri="{FF2B5EF4-FFF2-40B4-BE49-F238E27FC236}">
                <a16:creationId xmlns:a16="http://schemas.microsoft.com/office/drawing/2014/main" id="{2F3D312C-0AB3-FF56-4A02-C569A93D9F4B}"/>
              </a:ext>
            </a:extLst>
          </p:cNvPr>
          <p:cNvPicPr>
            <a:picLocks noChangeAspect="1"/>
          </p:cNvPicPr>
          <p:nvPr/>
        </p:nvPicPr>
        <p:blipFill>
          <a:blip r:embed="rId8"/>
          <a:stretch>
            <a:fillRect/>
          </a:stretch>
        </p:blipFill>
        <p:spPr>
          <a:xfrm>
            <a:off x="5116790" y="1304546"/>
            <a:ext cx="3283706" cy="4813716"/>
          </a:xfrm>
          <a:prstGeom prst="rect">
            <a:avLst/>
          </a:prstGeom>
        </p:spPr>
      </p:pic>
      <p:pic>
        <p:nvPicPr>
          <p:cNvPr id="23" name="Picture 22" descr="Text&#10;&#10;Description automatically generated with medium confidence">
            <a:extLst>
              <a:ext uri="{FF2B5EF4-FFF2-40B4-BE49-F238E27FC236}">
                <a16:creationId xmlns:a16="http://schemas.microsoft.com/office/drawing/2014/main" id="{4B7ED46C-5A11-C24C-98E7-026C8C6B7762}"/>
              </a:ext>
            </a:extLst>
          </p:cNvPr>
          <p:cNvPicPr>
            <a:picLocks noChangeAspect="1"/>
          </p:cNvPicPr>
          <p:nvPr/>
        </p:nvPicPr>
        <p:blipFill>
          <a:blip r:embed="rId9"/>
          <a:stretch>
            <a:fillRect/>
          </a:stretch>
        </p:blipFill>
        <p:spPr>
          <a:xfrm>
            <a:off x="5116790" y="1334122"/>
            <a:ext cx="3523225" cy="4735764"/>
          </a:xfrm>
          <a:prstGeom prst="rect">
            <a:avLst/>
          </a:prstGeom>
        </p:spPr>
      </p:pic>
      <p:sp>
        <p:nvSpPr>
          <p:cNvPr id="4" name="TextBox 3">
            <a:extLst>
              <a:ext uri="{FF2B5EF4-FFF2-40B4-BE49-F238E27FC236}">
                <a16:creationId xmlns:a16="http://schemas.microsoft.com/office/drawing/2014/main" id="{7B12BFC6-AF40-892E-D9DE-D83B4A4BB94B}"/>
              </a:ext>
            </a:extLst>
          </p:cNvPr>
          <p:cNvSpPr txBox="1"/>
          <p:nvPr/>
        </p:nvSpPr>
        <p:spPr bwMode="auto">
          <a:xfrm>
            <a:off x="5874956" y="5907859"/>
            <a:ext cx="1960088" cy="607102"/>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5</a:t>
            </a:r>
          </a:p>
        </p:txBody>
      </p:sp>
    </p:spTree>
    <p:extLst>
      <p:ext uri="{BB962C8B-B14F-4D97-AF65-F5344CB8AC3E}">
        <p14:creationId xmlns:p14="http://schemas.microsoft.com/office/powerpoint/2010/main" val="2979053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1000"/>
                            </p:stCondLst>
                            <p:childTnLst>
                              <p:par>
                                <p:cTn id="9" presetID="2" presetClass="entr" presetSubtype="2" fill="hold" nodeType="afterEffect">
                                  <p:stCondLst>
                                    <p:cond delay="5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2500"/>
                            </p:stCondLst>
                            <p:childTnLst>
                              <p:par>
                                <p:cTn id="18" presetID="10" presetClass="entr" presetSubtype="0" fill="hold" nodeType="after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35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4000"/>
                            </p:stCondLst>
                            <p:childTnLst>
                              <p:par>
                                <p:cTn id="26" presetID="10" presetClass="entr" presetSubtype="0" fill="hold" nodeType="after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5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5500"/>
                            </p:stCondLst>
                            <p:childTnLst>
                              <p:par>
                                <p:cTn id="34" presetID="10" presetClass="entr" presetSubtype="0" fill="hold" grpId="0" nodeType="afterEffect" nodePh="1">
                                  <p:stCondLst>
                                    <p:cond delay="0"/>
                                  </p:stCondLst>
                                  <p:endCondLst>
                                    <p:cond evt="begin" delay="0">
                                      <p:tn val="34"/>
                                    </p:cond>
                                  </p:end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6000"/>
                            </p:stCondLst>
                            <p:childTnLst>
                              <p:par>
                                <p:cTn id="38" presetID="10" presetClass="entr" presetSubtype="0" fill="hold" nodeType="afterEffect">
                                  <p:stCondLst>
                                    <p:cond delay="5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p:stCondLst>
                              <p:cond delay="7000"/>
                            </p:stCondLst>
                            <p:childTnLst>
                              <p:par>
                                <p:cTn id="42" presetID="10" presetClass="entr" presetSubtype="0" fill="hold" nodeType="afterEffect">
                                  <p:stCondLst>
                                    <p:cond delay="5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8000"/>
                            </p:stCondLst>
                            <p:childTnLst>
                              <p:par>
                                <p:cTn id="46" presetID="10"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23"/>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7"/>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27"/>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0" grpId="0"/>
      <p:bldP spid="15" grpId="0"/>
      <p:bldP spid="17"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5689718-41AE-4964-96CB-C80015A35E49}"/>
              </a:ext>
            </a:extLst>
          </p:cNvPr>
          <p:cNvPicPr>
            <a:picLocks noChangeAspect="1"/>
          </p:cNvPicPr>
          <p:nvPr/>
        </p:nvPicPr>
        <p:blipFill>
          <a:blip r:embed="rId3"/>
          <a:srcRect/>
          <a:stretch/>
        </p:blipFill>
        <p:spPr>
          <a:xfrm>
            <a:off x="0" y="0"/>
            <a:ext cx="9144000" cy="6858000"/>
          </a:xfrm>
          <a:prstGeom prst="rect">
            <a:avLst/>
          </a:prstGeom>
        </p:spPr>
      </p:pic>
      <p:sp>
        <p:nvSpPr>
          <p:cNvPr id="3" name="Title 1">
            <a:extLst>
              <a:ext uri="{FF2B5EF4-FFF2-40B4-BE49-F238E27FC236}">
                <a16:creationId xmlns:a16="http://schemas.microsoft.com/office/drawing/2014/main" id="{B4EEE299-5542-591D-894D-A9A4AD5EB234}"/>
              </a:ext>
            </a:extLst>
          </p:cNvPr>
          <p:cNvSpPr txBox="1">
            <a:spLocks/>
          </p:cNvSpPr>
          <p:nvPr/>
        </p:nvSpPr>
        <p:spPr>
          <a:xfrm>
            <a:off x="590550" y="732692"/>
            <a:ext cx="7962900" cy="1546860"/>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200" b="1" dirty="0">
                <a:latin typeface="Arial" panose="020B0604020202020204" pitchFamily="34" charset="0"/>
                <a:cs typeface="Arial" panose="020B0604020202020204" pitchFamily="34" charset="0"/>
              </a:rPr>
              <a:t>Over to you…</a:t>
            </a:r>
          </a:p>
        </p:txBody>
      </p:sp>
    </p:spTree>
    <p:extLst>
      <p:ext uri="{BB962C8B-B14F-4D97-AF65-F5344CB8AC3E}">
        <p14:creationId xmlns:p14="http://schemas.microsoft.com/office/powerpoint/2010/main" val="2251680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Skills practice: patient 4</a:t>
            </a:r>
          </a:p>
        </p:txBody>
      </p:sp>
      <p:grpSp>
        <p:nvGrpSpPr>
          <p:cNvPr id="6" name="Group 5">
            <a:extLst>
              <a:ext uri="{FF2B5EF4-FFF2-40B4-BE49-F238E27FC236}">
                <a16:creationId xmlns:a16="http://schemas.microsoft.com/office/drawing/2014/main" id="{E8D11BCB-1B5A-A2DA-BA68-7BF29B1A4C6A}"/>
              </a:ext>
            </a:extLst>
          </p:cNvPr>
          <p:cNvGrpSpPr/>
          <p:nvPr/>
        </p:nvGrpSpPr>
        <p:grpSpPr>
          <a:xfrm>
            <a:off x="6563267" y="2601351"/>
            <a:ext cx="2335696" cy="2385175"/>
            <a:chOff x="6563267" y="2934061"/>
            <a:chExt cx="2335696" cy="2385175"/>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Michael, </a:t>
              </a:r>
              <a:r>
                <a:rPr lang="en-US" sz="1700" dirty="0">
                  <a:latin typeface="Arial" panose="020B0604020202020204" pitchFamily="34" charset="0"/>
                  <a:cs typeface="Arial" panose="020B0604020202020204" pitchFamily="34" charset="0"/>
                </a:rPr>
                <a:t>55</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E3DD4936-FE18-8875-43E1-E507B9A3027A}"/>
                </a:ext>
              </a:extLst>
            </p:cNvPr>
            <p:cNvPicPr>
              <a:picLocks noChangeAspect="1"/>
            </p:cNvPicPr>
            <p:nvPr/>
          </p:nvPicPr>
          <p:blipFill>
            <a:blip r:embed="rId3"/>
            <a:srcRect/>
            <a:stretch/>
          </p:blipFill>
          <p:spPr>
            <a:xfrm>
              <a:off x="6919631" y="2934061"/>
              <a:ext cx="1730753" cy="1545057"/>
            </a:xfrm>
            <a:prstGeom prst="rect">
              <a:avLst/>
            </a:prstGeom>
          </p:spPr>
        </p:pic>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1" name="Footer Placeholder 3">
            <a:extLst>
              <a:ext uri="{FF2B5EF4-FFF2-40B4-BE49-F238E27FC236}">
                <a16:creationId xmlns:a16="http://schemas.microsoft.com/office/drawing/2014/main" id="{B809B76B-4BF0-71F7-E612-400D9252F04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graphicFrame>
        <p:nvGraphicFramePr>
          <p:cNvPr id="15" name="Table 14">
            <a:extLst>
              <a:ext uri="{FF2B5EF4-FFF2-40B4-BE49-F238E27FC236}">
                <a16:creationId xmlns:a16="http://schemas.microsoft.com/office/drawing/2014/main" id="{DCB825DB-8C3A-2E7D-914E-BECE06A131FF}"/>
              </a:ext>
            </a:extLst>
          </p:cNvPr>
          <p:cNvGraphicFramePr>
            <a:graphicFrameLocks noGrp="1"/>
          </p:cNvGraphicFramePr>
          <p:nvPr/>
        </p:nvGraphicFramePr>
        <p:xfrm>
          <a:off x="701303" y="1595647"/>
          <a:ext cx="5793500" cy="4476742"/>
        </p:xfrm>
        <a:graphic>
          <a:graphicData uri="http://schemas.openxmlformats.org/drawingml/2006/table">
            <a:tbl>
              <a:tblPr firstRow="1" bandRow="1">
                <a:tableStyleId>{5C22544A-7EE6-4342-B048-85BDC9FD1C3A}</a:tableStyleId>
              </a:tblPr>
              <a:tblGrid>
                <a:gridCol w="1804505">
                  <a:extLst>
                    <a:ext uri="{9D8B030D-6E8A-4147-A177-3AD203B41FA5}">
                      <a16:colId xmlns:a16="http://schemas.microsoft.com/office/drawing/2014/main" val="3889081879"/>
                    </a:ext>
                  </a:extLst>
                </a:gridCol>
                <a:gridCol w="3988995">
                  <a:extLst>
                    <a:ext uri="{9D8B030D-6E8A-4147-A177-3AD203B41FA5}">
                      <a16:colId xmlns:a16="http://schemas.microsoft.com/office/drawing/2014/main" val="600406677"/>
                    </a:ext>
                  </a:extLst>
                </a:gridCol>
              </a:tblGrid>
              <a:tr h="257879">
                <a:tc>
                  <a:txBody>
                    <a:bodyPr/>
                    <a:lstStyle/>
                    <a:p>
                      <a:pPr algn="l">
                        <a:lnSpc>
                          <a:spcPts val="1400"/>
                        </a:lnSpc>
                        <a:spcBef>
                          <a:spcPts val="300"/>
                        </a:spcBef>
                        <a:spcAft>
                          <a:spcPts val="300"/>
                        </a:spcAft>
                      </a:pPr>
                      <a:r>
                        <a:rPr lang="en-US" sz="1050" b="1" i="0" dirty="0">
                          <a:latin typeface="Arial" panose="020B0604020202020204" pitchFamily="34" charset="0"/>
                          <a:cs typeface="Arial" panose="020B0604020202020204" pitchFamily="34" charset="0"/>
                        </a:rPr>
                        <a:t>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55-year-old male living with Schizophrenia. Taking Clozopine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430505993"/>
                  </a:ext>
                </a:extLst>
              </a:tr>
              <a:tr h="481422">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Readiness &amp; ability </a:t>
                      </a:r>
                      <a:br>
                        <a:rPr lang="en-US" sz="1050" b="1" i="0" dirty="0">
                          <a:solidFill>
                            <a:schemeClr val="bg1"/>
                          </a:solidFill>
                          <a:latin typeface="Arial" panose="020B0604020202020204" pitchFamily="34" charset="0"/>
                          <a:cs typeface="Arial" panose="020B0604020202020204" pitchFamily="34" charset="0"/>
                        </a:rPr>
                      </a:br>
                      <a:r>
                        <a:rPr lang="en-US" sz="1050" b="1" i="0" dirty="0">
                          <a:solidFill>
                            <a:schemeClr val="bg1"/>
                          </a:solidFill>
                          <a:latin typeface="Arial" panose="020B0604020202020204" pitchFamily="34" charset="0"/>
                          <a:cs typeface="Arial" panose="020B0604020202020204" pitchFamily="34" charset="0"/>
                        </a:rPr>
                        <a:t>to quit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Does not think they could just stop ‘like that’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 tried it in past, didn’t last long.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4107125779"/>
                  </a:ext>
                </a:extLst>
              </a:tr>
              <a:tr h="515793">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Readiness &amp; ability </a:t>
                      </a:r>
                      <a:br>
                        <a:rPr lang="en-US" sz="1050" b="1" i="0" dirty="0">
                          <a:solidFill>
                            <a:schemeClr val="bg1"/>
                          </a:solidFill>
                          <a:latin typeface="Arial" panose="020B0604020202020204" pitchFamily="34" charset="0"/>
                          <a:cs typeface="Arial" panose="020B0604020202020204" pitchFamily="34" charset="0"/>
                        </a:rPr>
                      </a:br>
                      <a:r>
                        <a:rPr lang="en-US" sz="1050" b="1" i="0" dirty="0">
                          <a:solidFill>
                            <a:schemeClr val="bg1"/>
                          </a:solidFill>
                          <a:latin typeface="Arial" panose="020B0604020202020204" pitchFamily="34" charset="0"/>
                          <a:cs typeface="Arial" panose="020B0604020202020204" pitchFamily="34" charset="0"/>
                        </a:rPr>
                        <a:t>to ‘cut down to stop’</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Willing to try cutting down and will think about setting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a quit date later 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530125146"/>
                  </a:ext>
                </a:extLst>
              </a:tr>
              <a:tr h="46421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Motivation</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Really wants to quit, does not like the smell </a:t>
                      </a:r>
                      <a:br>
                        <a:rPr lang="en-US" sz="1050" b="0" i="0" dirty="0">
                          <a:solidFill>
                            <a:schemeClr val="tx1"/>
                          </a:solidFill>
                          <a:latin typeface="Arial" panose="020B0604020202020204" pitchFamily="34" charset="0"/>
                          <a:cs typeface="Arial" panose="020B0604020202020204" pitchFamily="34" charset="0"/>
                        </a:rPr>
                      </a:br>
                      <a:r>
                        <a:rPr lang="en-US" sz="1050" b="0" i="0" dirty="0">
                          <a:solidFill>
                            <a:schemeClr val="tx1"/>
                          </a:solidFill>
                          <a:latin typeface="Arial" panose="020B0604020202020204" pitchFamily="34" charset="0"/>
                          <a:cs typeface="Arial" panose="020B0604020202020204" pitchFamily="34" charset="0"/>
                        </a:rPr>
                        <a:t>and just cannot afford it.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476263633"/>
                  </a:ext>
                </a:extLst>
              </a:tr>
              <a:tr h="27958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Support</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Lives alone and/or with mates. Most family and friends smoke and unlikely to be supportive of him quitting.  </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331932257"/>
                  </a:ext>
                </a:extLst>
              </a:tr>
              <a:tr h="452556">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Barriers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US" sz="1050" b="0" i="0" dirty="0">
                          <a:solidFill>
                            <a:schemeClr val="tx1"/>
                          </a:solidFill>
                          <a:latin typeface="Arial" panose="020B0604020202020204" pitchFamily="34" charset="0"/>
                          <a:cs typeface="Arial" panose="020B0604020202020204" pitchFamily="34" charset="0"/>
                        </a:rPr>
                        <a:t>Daughter he sees fairly regularly smokes and does not think he will be able to quit. If he doesn’t smoke can’t think what they will do instead.</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206747704"/>
                  </a:ext>
                </a:extLst>
              </a:tr>
              <a:tr h="360319">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Current smoking</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cs typeface="Arial" panose="020B0604020202020204" pitchFamily="34" charset="0"/>
                        </a:rPr>
                        <a:t>Smokes around 50 a day, more at the weekends.</a:t>
                      </a:r>
                      <a:endPar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165269166"/>
                  </a:ext>
                </a:extLst>
              </a:tr>
              <a:tr h="410744">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Past quit attempts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Managed to stop a few times but only for a few days </a:t>
                      </a:r>
                      <a:b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days / week. Last attempt two years ago.</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3119161721"/>
                  </a:ext>
                </a:extLst>
              </a:tr>
              <a:tr h="250517">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NRT history</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Tried ‘cold turkey’ last time.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362907722"/>
                  </a:ext>
                </a:extLst>
              </a:tr>
              <a:tr h="395096">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Medication choice</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ts val="1400"/>
                        </a:lnSpc>
                        <a:spcBef>
                          <a:spcPts val="300"/>
                        </a:spcBef>
                        <a:spcAft>
                          <a:spcPts val="300"/>
                        </a:spcAft>
                      </a:pP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Not sure, but knows a friend who uses </a:t>
                      </a:r>
                      <a:r>
                        <a:rPr lang="en-GB" sz="1050" b="0" i="0">
                          <a:solidFill>
                            <a:schemeClr val="tx1"/>
                          </a:solidFill>
                          <a:effectLst/>
                          <a:latin typeface="Arial" panose="020B0604020202020204" pitchFamily="34" charset="0"/>
                          <a:ea typeface="Calibri" panose="020F0502020204030204" pitchFamily="34" charset="0"/>
                          <a:cs typeface="Arial" panose="020B0604020202020204" pitchFamily="34" charset="0"/>
                        </a:rPr>
                        <a:t>a vape ( e-cigarette) </a:t>
                      </a:r>
                      <a:b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br>
                      <a:r>
                        <a:rPr lang="en-GB" sz="1050" b="0" i="0" dirty="0">
                          <a:solidFill>
                            <a:schemeClr val="tx1"/>
                          </a:solidFill>
                          <a:effectLst/>
                          <a:latin typeface="Arial" panose="020B0604020202020204" pitchFamily="34" charset="0"/>
                          <a:ea typeface="Calibri" panose="020F0502020204030204" pitchFamily="34" charset="0"/>
                          <a:cs typeface="Arial" panose="020B0604020202020204" pitchFamily="34" charset="0"/>
                        </a:rPr>
                        <a:t>and he is thinking of using this.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1296432506"/>
                  </a:ext>
                </a:extLst>
              </a:tr>
              <a:tr h="443952">
                <a:tc>
                  <a:txBody>
                    <a:bodyPr/>
                    <a:lstStyle/>
                    <a:p>
                      <a:pPr algn="l">
                        <a:lnSpc>
                          <a:spcPts val="1400"/>
                        </a:lnSpc>
                        <a:spcBef>
                          <a:spcPts val="300"/>
                        </a:spcBef>
                        <a:spcAft>
                          <a:spcPts val="300"/>
                        </a:spcAft>
                      </a:pPr>
                      <a:r>
                        <a:rPr lang="en-US" sz="1050" b="1" i="0" dirty="0">
                          <a:solidFill>
                            <a:schemeClr val="bg1"/>
                          </a:solidFill>
                          <a:latin typeface="Arial" panose="020B0604020202020204" pitchFamily="34" charset="0"/>
                          <a:cs typeface="Arial" panose="020B0604020202020204" pitchFamily="34" charset="0"/>
                        </a:rPr>
                        <a:t>Risk situations</a:t>
                      </a: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solidFill>
                  </a:tcPr>
                </a:tc>
                <a:tc>
                  <a:txBody>
                    <a:bodyPr/>
                    <a:lstStyle/>
                    <a:p>
                      <a:pPr>
                        <a:lnSpc>
                          <a:spcPct val="115000"/>
                        </a:lnSpc>
                        <a:spcAft>
                          <a:spcPts val="1000"/>
                        </a:spcAft>
                      </a:pPr>
                      <a:r>
                        <a:rPr lang="en-GB" sz="1050" dirty="0">
                          <a:solidFill>
                            <a:schemeClr val="tx1"/>
                          </a:solidFill>
                          <a:effectLst/>
                          <a:latin typeface="Arial" panose="020B0604020202020204" pitchFamily="34" charset="0"/>
                          <a:cs typeface="Arial" panose="020B0604020202020204" pitchFamily="34" charset="0"/>
                        </a:rPr>
                        <a:t>Going to pub. first thing in morning, seeing daughter, coffee breaks.</a:t>
                      </a:r>
                      <a:endParaRPr lang="en-CA" sz="105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44000" marT="0" marB="18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253D69">
                        <a:alpha val="20000"/>
                      </a:srgbClr>
                    </a:solidFill>
                  </a:tcPr>
                </a:tc>
                <a:extLst>
                  <a:ext uri="{0D108BD9-81ED-4DB2-BD59-A6C34878D82A}">
                    <a16:rowId xmlns:a16="http://schemas.microsoft.com/office/drawing/2014/main" val="2810347506"/>
                  </a:ext>
                </a:extLst>
              </a:tr>
            </a:tbl>
          </a:graphicData>
        </a:graphic>
      </p:graphicFrame>
    </p:spTree>
    <p:extLst>
      <p:ext uri="{BB962C8B-B14F-4D97-AF65-F5344CB8AC3E}">
        <p14:creationId xmlns:p14="http://schemas.microsoft.com/office/powerpoint/2010/main" val="6496217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EED532-BC35-C821-8452-CA4E5E34C0CA}"/>
              </a:ext>
            </a:extLst>
          </p:cNvPr>
          <p:cNvPicPr>
            <a:picLocks noChangeAspect="1"/>
          </p:cNvPicPr>
          <p:nvPr/>
        </p:nvPicPr>
        <p:blipFill>
          <a:blip r:embed="rId3"/>
          <a:stretch>
            <a:fillRect/>
          </a:stretch>
        </p:blipFill>
        <p:spPr>
          <a:xfrm>
            <a:off x="0" y="-16935"/>
            <a:ext cx="9144000" cy="6858000"/>
          </a:xfrm>
          <a:prstGeom prst="rect">
            <a:avLst/>
          </a:prstGeom>
        </p:spPr>
      </p:pic>
      <p:sp>
        <p:nvSpPr>
          <p:cNvPr id="6" name="Title 1">
            <a:extLst>
              <a:ext uri="{FF2B5EF4-FFF2-40B4-BE49-F238E27FC236}">
                <a16:creationId xmlns:a16="http://schemas.microsoft.com/office/drawing/2014/main" id="{95F08FF3-292A-18D4-5572-382E60259ECB}"/>
              </a:ext>
            </a:extLst>
          </p:cNvPr>
          <p:cNvSpPr>
            <a:spLocks noGrp="1"/>
          </p:cNvSpPr>
          <p:nvPr>
            <p:ph type="title"/>
          </p:nvPr>
        </p:nvSpPr>
        <p:spPr>
          <a:xfrm>
            <a:off x="593272" y="152400"/>
            <a:ext cx="7962900" cy="1066800"/>
          </a:xfrm>
        </p:spPr>
        <p:txBody>
          <a:bodyPr/>
          <a:lstStyle/>
          <a:p>
            <a:r>
              <a:rPr lang="en-US" dirty="0">
                <a:solidFill>
                  <a:srgbClr val="F79645"/>
                </a:solidFill>
              </a:rPr>
              <a:t> CDTS skills practice</a:t>
            </a:r>
            <a:endParaRPr lang="en-US" dirty="0"/>
          </a:p>
        </p:txBody>
      </p:sp>
      <p:pic>
        <p:nvPicPr>
          <p:cNvPr id="8" name="Picture 7">
            <a:extLst>
              <a:ext uri="{FF2B5EF4-FFF2-40B4-BE49-F238E27FC236}">
                <a16:creationId xmlns:a16="http://schemas.microsoft.com/office/drawing/2014/main" id="{03E7C9D3-EA7F-06AF-F9E0-31C2FA26A6EF}"/>
              </a:ext>
            </a:extLst>
          </p:cNvPr>
          <p:cNvPicPr>
            <a:picLocks noChangeAspect="1"/>
          </p:cNvPicPr>
          <p:nvPr/>
        </p:nvPicPr>
        <p:blipFill>
          <a:blip r:embed="rId4"/>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9" name="Group 8">
            <a:extLst>
              <a:ext uri="{FF2B5EF4-FFF2-40B4-BE49-F238E27FC236}">
                <a16:creationId xmlns:a16="http://schemas.microsoft.com/office/drawing/2014/main" id="{48967DEC-DB5F-815A-455E-3C8BD22824AE}"/>
              </a:ext>
            </a:extLst>
          </p:cNvPr>
          <p:cNvGrpSpPr/>
          <p:nvPr/>
        </p:nvGrpSpPr>
        <p:grpSpPr>
          <a:xfrm>
            <a:off x="696808" y="1584303"/>
            <a:ext cx="7860850" cy="559150"/>
            <a:chOff x="696808" y="1227727"/>
            <a:chExt cx="7860850" cy="559150"/>
          </a:xfrm>
        </p:grpSpPr>
        <p:pic>
          <p:nvPicPr>
            <p:cNvPr id="10" name="Picture 9">
              <a:extLst>
                <a:ext uri="{FF2B5EF4-FFF2-40B4-BE49-F238E27FC236}">
                  <a16:creationId xmlns:a16="http://schemas.microsoft.com/office/drawing/2014/main" id="{2DDFB2AD-CE49-1DE9-3FA1-6239642E12D2}"/>
                </a:ext>
              </a:extLst>
            </p:cNvPr>
            <p:cNvPicPr>
              <a:picLocks noChangeAspect="1"/>
            </p:cNvPicPr>
            <p:nvPr/>
          </p:nvPicPr>
          <p:blipFill>
            <a:blip r:embed="rId5"/>
            <a:srcRect/>
            <a:stretch/>
          </p:blipFill>
          <p:spPr>
            <a:xfrm>
              <a:off x="696808" y="1259652"/>
              <a:ext cx="495300" cy="495300"/>
            </a:xfrm>
            <a:prstGeom prst="rect">
              <a:avLst/>
            </a:prstGeom>
            <a:effectLst>
              <a:outerShdw blurRad="190500" dist="50800" dir="5400000" algn="ctr" rotWithShape="0">
                <a:srgbClr val="000000">
                  <a:alpha val="50000"/>
                </a:srgbClr>
              </a:outerShdw>
            </a:effectLst>
          </p:spPr>
        </p:pic>
        <p:sp>
          <p:nvSpPr>
            <p:cNvPr id="11" name="Text Placeholder 3">
              <a:extLst>
                <a:ext uri="{FF2B5EF4-FFF2-40B4-BE49-F238E27FC236}">
                  <a16:creationId xmlns:a16="http://schemas.microsoft.com/office/drawing/2014/main" id="{FC83F635-5416-89D5-32D9-F3740348762C}"/>
                </a:ext>
              </a:extLst>
            </p:cNvPr>
            <p:cNvSpPr txBox="1">
              <a:spLocks/>
            </p:cNvSpPr>
            <p:nvPr/>
          </p:nvSpPr>
          <p:spPr bwMode="auto">
            <a:xfrm>
              <a:off x="1365508" y="1227727"/>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2000" dirty="0">
                  <a:solidFill>
                    <a:schemeClr val="bg1"/>
                  </a:solidFill>
                  <a:latin typeface="Arial" panose="020B0604020202020204" pitchFamily="34" charset="0"/>
                  <a:cs typeface="Arial" panose="020B0604020202020204" pitchFamily="34" charset="0"/>
                </a:rPr>
                <a:t>Assess current readiness and ability to quit in one step</a:t>
              </a:r>
            </a:p>
          </p:txBody>
        </p:sp>
      </p:grpSp>
      <p:grpSp>
        <p:nvGrpSpPr>
          <p:cNvPr id="12" name="Group 11">
            <a:extLst>
              <a:ext uri="{FF2B5EF4-FFF2-40B4-BE49-F238E27FC236}">
                <a16:creationId xmlns:a16="http://schemas.microsoft.com/office/drawing/2014/main" id="{0BD2EEAF-FC68-0645-1A2A-AA6E249A3FF6}"/>
              </a:ext>
            </a:extLst>
          </p:cNvPr>
          <p:cNvGrpSpPr/>
          <p:nvPr/>
        </p:nvGrpSpPr>
        <p:grpSpPr>
          <a:xfrm>
            <a:off x="695322" y="2568618"/>
            <a:ext cx="7860850" cy="559150"/>
            <a:chOff x="696808" y="1870465"/>
            <a:chExt cx="7860850" cy="559150"/>
          </a:xfrm>
        </p:grpSpPr>
        <p:pic>
          <p:nvPicPr>
            <p:cNvPr id="13" name="Picture 12">
              <a:extLst>
                <a:ext uri="{FF2B5EF4-FFF2-40B4-BE49-F238E27FC236}">
                  <a16:creationId xmlns:a16="http://schemas.microsoft.com/office/drawing/2014/main" id="{A90451A3-738A-4647-73B4-FA99E02FF358}"/>
                </a:ext>
              </a:extLst>
            </p:cNvPr>
            <p:cNvPicPr>
              <a:picLocks noChangeAspect="1"/>
            </p:cNvPicPr>
            <p:nvPr/>
          </p:nvPicPr>
          <p:blipFill>
            <a:blip r:embed="rId6"/>
            <a:srcRect/>
            <a:stretch/>
          </p:blipFill>
          <p:spPr>
            <a:xfrm>
              <a:off x="696808" y="1902390"/>
              <a:ext cx="495300" cy="495300"/>
            </a:xfrm>
            <a:prstGeom prst="rect">
              <a:avLst/>
            </a:prstGeom>
            <a:effectLst>
              <a:outerShdw blurRad="190500" dist="50800" dir="5400000" algn="ctr" rotWithShape="0">
                <a:srgbClr val="000000">
                  <a:alpha val="50000"/>
                </a:srgbClr>
              </a:outerShdw>
            </a:effectLst>
          </p:spPr>
        </p:pic>
        <p:sp>
          <p:nvSpPr>
            <p:cNvPr id="14" name="Text Placeholder 3">
              <a:extLst>
                <a:ext uri="{FF2B5EF4-FFF2-40B4-BE49-F238E27FC236}">
                  <a16:creationId xmlns:a16="http://schemas.microsoft.com/office/drawing/2014/main" id="{8B6079CB-4EEF-CCC4-5829-765CA3A2C5E5}"/>
                </a:ext>
              </a:extLst>
            </p:cNvPr>
            <p:cNvSpPr txBox="1">
              <a:spLocks/>
            </p:cNvSpPr>
            <p:nvPr/>
          </p:nvSpPr>
          <p:spPr bwMode="auto">
            <a:xfrm>
              <a:off x="1365508" y="187046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2000" dirty="0">
                  <a:solidFill>
                    <a:schemeClr val="bg1"/>
                  </a:solidFill>
                  <a:latin typeface="Arial" panose="020B0604020202020204" pitchFamily="34" charset="0"/>
                  <a:cs typeface="Arial" panose="020B0604020202020204" pitchFamily="34" charset="0"/>
                </a:rPr>
                <a:t>If appropriate,  introduce CDTS and inform the patient about the CDTS prgramme</a:t>
              </a:r>
            </a:p>
          </p:txBody>
        </p:sp>
      </p:grpSp>
      <p:grpSp>
        <p:nvGrpSpPr>
          <p:cNvPr id="15" name="Group 14">
            <a:extLst>
              <a:ext uri="{FF2B5EF4-FFF2-40B4-BE49-F238E27FC236}">
                <a16:creationId xmlns:a16="http://schemas.microsoft.com/office/drawing/2014/main" id="{3E54E062-B11D-B58B-BD67-13DC98ED69DA}"/>
              </a:ext>
            </a:extLst>
          </p:cNvPr>
          <p:cNvGrpSpPr/>
          <p:nvPr/>
        </p:nvGrpSpPr>
        <p:grpSpPr>
          <a:xfrm>
            <a:off x="695322" y="3616783"/>
            <a:ext cx="7860850" cy="559150"/>
            <a:chOff x="696808" y="1870465"/>
            <a:chExt cx="7860850" cy="559150"/>
          </a:xfrm>
        </p:grpSpPr>
        <p:pic>
          <p:nvPicPr>
            <p:cNvPr id="16" name="Picture 15">
              <a:extLst>
                <a:ext uri="{FF2B5EF4-FFF2-40B4-BE49-F238E27FC236}">
                  <a16:creationId xmlns:a16="http://schemas.microsoft.com/office/drawing/2014/main" id="{855B88D8-80F9-9C4F-74C1-3183EE962AC3}"/>
                </a:ext>
              </a:extLst>
            </p:cNvPr>
            <p:cNvPicPr>
              <a:picLocks noChangeAspect="1"/>
            </p:cNvPicPr>
            <p:nvPr/>
          </p:nvPicPr>
          <p:blipFill>
            <a:blip r:embed="rId6"/>
            <a:srcRect/>
            <a:stretch/>
          </p:blipFill>
          <p:spPr>
            <a:xfrm>
              <a:off x="696808" y="1902390"/>
              <a:ext cx="495300" cy="495300"/>
            </a:xfrm>
            <a:prstGeom prst="rect">
              <a:avLst/>
            </a:prstGeom>
            <a:effectLst>
              <a:outerShdw blurRad="190500" dist="50800" dir="5400000" algn="ctr" rotWithShape="0">
                <a:srgbClr val="000000">
                  <a:alpha val="50000"/>
                </a:srgbClr>
              </a:outerShdw>
            </a:effectLst>
          </p:spPr>
        </p:pic>
        <p:sp>
          <p:nvSpPr>
            <p:cNvPr id="17" name="Text Placeholder 3">
              <a:extLst>
                <a:ext uri="{FF2B5EF4-FFF2-40B4-BE49-F238E27FC236}">
                  <a16:creationId xmlns:a16="http://schemas.microsoft.com/office/drawing/2014/main" id="{2460D866-9782-8221-9AF5-D99F08A8AA60}"/>
                </a:ext>
              </a:extLst>
            </p:cNvPr>
            <p:cNvSpPr txBox="1">
              <a:spLocks/>
            </p:cNvSpPr>
            <p:nvPr/>
          </p:nvSpPr>
          <p:spPr bwMode="auto">
            <a:xfrm>
              <a:off x="1365508" y="187046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2000" dirty="0">
                  <a:solidFill>
                    <a:schemeClr val="bg1"/>
                  </a:solidFill>
                  <a:latin typeface="Arial" panose="020B0604020202020204" pitchFamily="34" charset="0"/>
                  <a:cs typeface="Arial" panose="020B0604020202020204" pitchFamily="34" charset="0"/>
                </a:rPr>
                <a:t>Learn more about the persons smoking routines and triggers</a:t>
              </a:r>
            </a:p>
          </p:txBody>
        </p:sp>
      </p:grpSp>
      <p:grpSp>
        <p:nvGrpSpPr>
          <p:cNvPr id="18" name="Group 17">
            <a:extLst>
              <a:ext uri="{FF2B5EF4-FFF2-40B4-BE49-F238E27FC236}">
                <a16:creationId xmlns:a16="http://schemas.microsoft.com/office/drawing/2014/main" id="{691C567B-090A-5533-1136-EFB522424FD3}"/>
              </a:ext>
            </a:extLst>
          </p:cNvPr>
          <p:cNvGrpSpPr/>
          <p:nvPr/>
        </p:nvGrpSpPr>
        <p:grpSpPr>
          <a:xfrm>
            <a:off x="695322" y="4778398"/>
            <a:ext cx="7860850" cy="774874"/>
            <a:chOff x="696808" y="1307306"/>
            <a:chExt cx="7860850" cy="774874"/>
          </a:xfrm>
        </p:grpSpPr>
        <p:pic>
          <p:nvPicPr>
            <p:cNvPr id="19" name="Picture 18">
              <a:extLst>
                <a:ext uri="{FF2B5EF4-FFF2-40B4-BE49-F238E27FC236}">
                  <a16:creationId xmlns:a16="http://schemas.microsoft.com/office/drawing/2014/main" id="{2B602576-FB77-4904-F1CC-21142CBCCBDF}"/>
                </a:ext>
              </a:extLst>
            </p:cNvPr>
            <p:cNvPicPr>
              <a:picLocks noChangeAspect="1"/>
            </p:cNvPicPr>
            <p:nvPr/>
          </p:nvPicPr>
          <p:blipFill>
            <a:blip r:embed="rId7"/>
            <a:srcRect/>
            <a:stretch/>
          </p:blipFill>
          <p:spPr>
            <a:xfrm>
              <a:off x="696808" y="1307306"/>
              <a:ext cx="495300" cy="495300"/>
            </a:xfrm>
            <a:prstGeom prst="rect">
              <a:avLst/>
            </a:prstGeom>
            <a:effectLst>
              <a:outerShdw blurRad="190500" dist="50800" dir="5400000" algn="ctr" rotWithShape="0">
                <a:srgbClr val="000000">
                  <a:alpha val="50000"/>
                </a:srgbClr>
              </a:outerShdw>
            </a:effectLst>
          </p:spPr>
        </p:pic>
        <p:sp>
          <p:nvSpPr>
            <p:cNvPr id="20" name="Text Placeholder 3">
              <a:extLst>
                <a:ext uri="{FF2B5EF4-FFF2-40B4-BE49-F238E27FC236}">
                  <a16:creationId xmlns:a16="http://schemas.microsoft.com/office/drawing/2014/main" id="{8E8500FC-A07E-9FB7-D6F1-3871A99FD8C3}"/>
                </a:ext>
              </a:extLst>
            </p:cNvPr>
            <p:cNvSpPr txBox="1">
              <a:spLocks/>
            </p:cNvSpPr>
            <p:nvPr/>
          </p:nvSpPr>
          <p:spPr bwMode="auto">
            <a:xfrm>
              <a:off x="1365508" y="1523030"/>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2000" dirty="0">
                  <a:solidFill>
                    <a:schemeClr val="bg1"/>
                  </a:solidFill>
                  <a:latin typeface="+mn-lt"/>
                </a:rPr>
                <a:t>Determine plan for the week </a:t>
              </a:r>
            </a:p>
            <a:p>
              <a:pPr marL="0" indent="0">
                <a:lnSpc>
                  <a:spcPts val="2200"/>
                </a:lnSpc>
                <a:spcBef>
                  <a:spcPts val="0"/>
                </a:spcBef>
                <a:spcAft>
                  <a:spcPts val="0"/>
                </a:spcAft>
                <a:buClr>
                  <a:srgbClr val="F79644"/>
                </a:buClr>
                <a:buNone/>
              </a:pPr>
              <a:endParaRPr lang="en-US" sz="2000" dirty="0">
                <a:solidFill>
                  <a:schemeClr val="bg1"/>
                </a:solidFill>
                <a:latin typeface="+mn-lt"/>
              </a:endParaRPr>
            </a:p>
            <a:p>
              <a:pPr marL="0" indent="0">
                <a:lnSpc>
                  <a:spcPts val="2200"/>
                </a:lnSpc>
                <a:spcBef>
                  <a:spcPts val="0"/>
                </a:spcBef>
                <a:spcAft>
                  <a:spcPts val="0"/>
                </a:spcAft>
                <a:buClr>
                  <a:srgbClr val="F79644"/>
                </a:buClr>
                <a:buNone/>
              </a:pPr>
              <a:r>
                <a:rPr lang="en-US" sz="2000" b="1" dirty="0">
                  <a:solidFill>
                    <a:schemeClr val="bg1"/>
                  </a:solidFill>
                  <a:latin typeface="+mn-lt"/>
                </a:rPr>
                <a:t>*Consider: </a:t>
              </a:r>
              <a:r>
                <a:rPr lang="en-US" sz="2000" dirty="0">
                  <a:solidFill>
                    <a:schemeClr val="bg1"/>
                  </a:solidFill>
                  <a:latin typeface="+mn-lt"/>
                </a:rPr>
                <a:t>smoking diary, set reduction goal, coping plan</a:t>
              </a:r>
            </a:p>
          </p:txBody>
        </p:sp>
      </p:grpSp>
    </p:spTree>
    <p:extLst>
      <p:ext uri="{BB962C8B-B14F-4D97-AF65-F5344CB8AC3E}">
        <p14:creationId xmlns:p14="http://schemas.microsoft.com/office/powerpoint/2010/main" val="16838838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E4B151-8E3D-5AA7-8E86-4F56C10999AF}"/>
              </a:ext>
            </a:extLst>
          </p:cNvPr>
          <p:cNvPicPr>
            <a:picLocks noChangeAspect="1"/>
          </p:cNvPicPr>
          <p:nvPr/>
        </p:nvPicPr>
        <p:blipFill>
          <a:blip r:embed="rId3"/>
          <a:stretch>
            <a:fill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770022"/>
            <a:ext cx="9144000" cy="1680499"/>
          </a:xfrm>
        </p:spPr>
        <p:txBody>
          <a:bodyPr anchor="t"/>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Michael, 55</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How did it go?</a:t>
            </a:r>
          </a:p>
        </p:txBody>
      </p:sp>
      <p:pic>
        <p:nvPicPr>
          <p:cNvPr id="9" name="Picture 8">
            <a:extLst>
              <a:ext uri="{FF2B5EF4-FFF2-40B4-BE49-F238E27FC236}">
                <a16:creationId xmlns:a16="http://schemas.microsoft.com/office/drawing/2014/main" id="{351C29A4-A914-D339-3D93-A6B8027E1CF5}"/>
              </a:ext>
            </a:extLst>
          </p:cNvPr>
          <p:cNvPicPr>
            <a:picLocks noChangeAspect="1"/>
          </p:cNvPicPr>
          <p:nvPr/>
        </p:nvPicPr>
        <p:blipFill>
          <a:blip r:embed="rId4"/>
          <a:srcRect l="403" r="403"/>
          <a:stretch/>
        </p:blipFill>
        <p:spPr>
          <a:xfrm>
            <a:off x="1992930" y="2189946"/>
            <a:ext cx="5186995" cy="4668054"/>
          </a:xfrm>
          <a:prstGeom prst="rect">
            <a:avLst/>
          </a:prstGeom>
          <a:effectLst>
            <a:outerShdw blurRad="635000" dist="275305" dir="3880317" algn="ctr" rotWithShape="0">
              <a:srgbClr val="000000">
                <a:alpha val="75025"/>
              </a:srgbClr>
            </a:outerShdw>
          </a:effectLst>
        </p:spPr>
      </p:pic>
    </p:spTree>
    <p:extLst>
      <p:ext uri="{BB962C8B-B14F-4D97-AF65-F5344CB8AC3E}">
        <p14:creationId xmlns:p14="http://schemas.microsoft.com/office/powerpoint/2010/main" val="3286638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3572236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779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38745-3FD2-D5BD-CF00-7FB3CB5A17DB}"/>
              </a:ext>
            </a:extLst>
          </p:cNvPr>
          <p:cNvSpPr>
            <a:spLocks noGrp="1"/>
          </p:cNvSpPr>
          <p:nvPr>
            <p:ph type="title"/>
          </p:nvPr>
        </p:nvSpPr>
        <p:spPr/>
        <p:txBody>
          <a:bodyPr/>
          <a:lstStyle/>
          <a:p>
            <a:r>
              <a:rPr lang="en-US" dirty="0"/>
              <a:t>Abrupt quitting vs. cutting down</a:t>
            </a:r>
          </a:p>
        </p:txBody>
      </p:sp>
      <p:sp>
        <p:nvSpPr>
          <p:cNvPr id="3" name="Text Placeholder 2">
            <a:extLst>
              <a:ext uri="{FF2B5EF4-FFF2-40B4-BE49-F238E27FC236}">
                <a16:creationId xmlns:a16="http://schemas.microsoft.com/office/drawing/2014/main" id="{8DCCA3E0-02C2-864B-12B5-14603D7AEA62}"/>
              </a:ext>
            </a:extLst>
          </p:cNvPr>
          <p:cNvSpPr>
            <a:spLocks noGrp="1"/>
          </p:cNvSpPr>
          <p:nvPr>
            <p:ph type="body" idx="12"/>
          </p:nvPr>
        </p:nvSpPr>
        <p:spPr/>
        <p:txBody>
          <a:bodyPr/>
          <a:lstStyle/>
          <a:p>
            <a:pPr marL="0" indent="0">
              <a:lnSpc>
                <a:spcPts val="2600"/>
              </a:lnSpc>
              <a:spcBef>
                <a:spcPts val="800"/>
              </a:spcBef>
              <a:spcAft>
                <a:spcPts val="800"/>
              </a:spcAft>
              <a:buNone/>
            </a:pPr>
            <a:r>
              <a:rPr lang="en-US" b="1" dirty="0">
                <a:solidFill>
                  <a:schemeClr val="accent1"/>
                </a:solidFill>
              </a:rPr>
              <a:t>Abrupt quitting is the preferred approach to quitting </a:t>
            </a:r>
          </a:p>
          <a:p>
            <a:pPr marL="0" indent="0">
              <a:lnSpc>
                <a:spcPts val="2600"/>
              </a:lnSpc>
              <a:spcBef>
                <a:spcPts val="800"/>
              </a:spcBef>
              <a:spcAft>
                <a:spcPts val="800"/>
              </a:spcAft>
              <a:buNone/>
            </a:pPr>
            <a:r>
              <a:rPr lang="en-US" b="1" dirty="0">
                <a:solidFill>
                  <a:schemeClr val="accent1"/>
                </a:solidFill>
              </a:rPr>
              <a:t>There is NO safe level of smoking:</a:t>
            </a:r>
            <a:r>
              <a:rPr lang="en-US" dirty="0"/>
              <a:t> </a:t>
            </a:r>
            <a:br>
              <a:rPr lang="en-US" dirty="0"/>
            </a:br>
            <a:r>
              <a:rPr lang="en-US" sz="1700" b="1" dirty="0"/>
              <a:t>Even just a few cigarettes per day places significant risk.</a:t>
            </a:r>
            <a:r>
              <a:rPr lang="en-US" b="1" dirty="0"/>
              <a:t> </a:t>
            </a:r>
          </a:p>
          <a:p>
            <a:pPr marL="0" indent="0">
              <a:lnSpc>
                <a:spcPts val="2600"/>
              </a:lnSpc>
              <a:spcBef>
                <a:spcPts val="800"/>
              </a:spcBef>
              <a:spcAft>
                <a:spcPts val="800"/>
              </a:spcAft>
              <a:buNone/>
            </a:pPr>
            <a:r>
              <a:rPr lang="en-US" b="1" dirty="0">
                <a:solidFill>
                  <a:schemeClr val="accent1"/>
                </a:solidFill>
              </a:rPr>
              <a:t>Compensatory smoking</a:t>
            </a:r>
          </a:p>
          <a:p>
            <a:pPr marL="0" indent="0">
              <a:lnSpc>
                <a:spcPts val="2400"/>
              </a:lnSpc>
              <a:spcBef>
                <a:spcPts val="0"/>
              </a:spcBef>
              <a:spcAft>
                <a:spcPts val="0"/>
              </a:spcAft>
              <a:buNone/>
            </a:pPr>
            <a:r>
              <a:rPr lang="en-US" sz="1600" dirty="0"/>
              <a:t>People tend to compensate by smoking more intensely (e.g. taking more </a:t>
            </a:r>
            <a:br>
              <a:rPr lang="en-US" sz="1600" dirty="0"/>
            </a:br>
            <a:r>
              <a:rPr lang="en-US" sz="1600" dirty="0"/>
              <a:t>puffs, inhaling deeper and longer, smoking more of the cigarette).</a:t>
            </a:r>
          </a:p>
          <a:p>
            <a:pPr marL="0" indent="0">
              <a:lnSpc>
                <a:spcPts val="2400"/>
              </a:lnSpc>
              <a:spcBef>
                <a:spcPts val="800"/>
              </a:spcBef>
              <a:spcAft>
                <a:spcPts val="0"/>
              </a:spcAft>
              <a:buNone/>
            </a:pPr>
            <a:r>
              <a:rPr lang="en-US" sz="1600" dirty="0"/>
              <a:t>This means they are exposed to increased carbon monoxide (CO) levels </a:t>
            </a:r>
            <a:br>
              <a:rPr lang="en-US" sz="1600" dirty="0"/>
            </a:br>
            <a:r>
              <a:rPr lang="en-US" sz="1600" dirty="0"/>
              <a:t>even with fewer cigarettes per day.</a:t>
            </a:r>
          </a:p>
          <a:p>
            <a:pPr marL="0" indent="0">
              <a:lnSpc>
                <a:spcPts val="2600"/>
              </a:lnSpc>
              <a:spcBef>
                <a:spcPts val="1800"/>
              </a:spcBef>
              <a:spcAft>
                <a:spcPts val="1800"/>
              </a:spcAft>
              <a:buNone/>
            </a:pPr>
            <a:r>
              <a:rPr lang="en-US" b="1" dirty="0">
                <a:solidFill>
                  <a:schemeClr val="accent1"/>
                </a:solidFill>
              </a:rPr>
              <a:t>The goal should be to stop smoking completely.</a:t>
            </a:r>
          </a:p>
        </p:txBody>
      </p:sp>
      <p:sp>
        <p:nvSpPr>
          <p:cNvPr id="5" name="Footer Placeholder 3">
            <a:extLst>
              <a:ext uri="{FF2B5EF4-FFF2-40B4-BE49-F238E27FC236}">
                <a16:creationId xmlns:a16="http://schemas.microsoft.com/office/drawing/2014/main" id="{6D31749D-3390-61FE-2B33-B4F6ECDBFC08}"/>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p>
          <a:p>
            <a:pPr>
              <a:defRPr/>
            </a:pPr>
            <a:endParaRPr lang="en-US" dirty="0"/>
          </a:p>
        </p:txBody>
      </p:sp>
    </p:spTree>
    <p:extLst>
      <p:ext uri="{BB962C8B-B14F-4D97-AF65-F5344CB8AC3E}">
        <p14:creationId xmlns:p14="http://schemas.microsoft.com/office/powerpoint/2010/main" val="2789196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25EBA-F9FF-39A6-F0E4-B3E3F18B35F4}"/>
              </a:ext>
            </a:extLst>
          </p:cNvPr>
          <p:cNvSpPr>
            <a:spLocks noGrp="1"/>
          </p:cNvSpPr>
          <p:nvPr>
            <p:ph type="title"/>
          </p:nvPr>
        </p:nvSpPr>
        <p:spPr/>
        <p:txBody>
          <a:bodyPr/>
          <a:lstStyle/>
          <a:p>
            <a:r>
              <a:rPr lang="en-US" dirty="0"/>
              <a:t>Cut Down To Stop (CDTS)</a:t>
            </a:r>
          </a:p>
        </p:txBody>
      </p:sp>
      <p:sp>
        <p:nvSpPr>
          <p:cNvPr id="3" name="Text Placeholder 2">
            <a:extLst>
              <a:ext uri="{FF2B5EF4-FFF2-40B4-BE49-F238E27FC236}">
                <a16:creationId xmlns:a16="http://schemas.microsoft.com/office/drawing/2014/main" id="{29244FE9-7607-D81E-07BE-4774CB175252}"/>
              </a:ext>
            </a:extLst>
          </p:cNvPr>
          <p:cNvSpPr>
            <a:spLocks noGrp="1"/>
          </p:cNvSpPr>
          <p:nvPr>
            <p:ph type="body" idx="12"/>
          </p:nvPr>
        </p:nvSpPr>
        <p:spPr/>
        <p:txBody>
          <a:bodyPr/>
          <a:lstStyle/>
          <a:p>
            <a:pPr marL="0" indent="0">
              <a:spcAft>
                <a:spcPts val="0"/>
              </a:spcAft>
              <a:buNone/>
            </a:pPr>
            <a:r>
              <a:rPr lang="en-US" sz="2000" b="1" dirty="0">
                <a:solidFill>
                  <a:schemeClr val="accent1"/>
                </a:solidFill>
              </a:rPr>
              <a:t>CDTS is an option for those not ready to “quit in one go” </a:t>
            </a:r>
            <a:br>
              <a:rPr lang="en-US" sz="2000" b="1" dirty="0">
                <a:solidFill>
                  <a:schemeClr val="accent1"/>
                </a:solidFill>
              </a:rPr>
            </a:br>
            <a:r>
              <a:rPr lang="en-US" sz="2000" b="1" dirty="0">
                <a:solidFill>
                  <a:schemeClr val="accent1"/>
                </a:solidFill>
              </a:rPr>
              <a:t>and can be particularly valuable for SMI patients</a:t>
            </a:r>
          </a:p>
          <a:p>
            <a:pPr marL="0" indent="0">
              <a:spcBef>
                <a:spcPts val="0"/>
              </a:spcBef>
              <a:buNone/>
            </a:pPr>
            <a:br>
              <a:rPr lang="en-US" b="1" dirty="0"/>
            </a:br>
            <a:r>
              <a:rPr lang="en-US" b="1" dirty="0"/>
              <a:t>Success with cutting down can serve to increase:</a:t>
            </a:r>
          </a:p>
          <a:p>
            <a:r>
              <a:rPr lang="en-US" b="1" dirty="0"/>
              <a:t>Self-confidence</a:t>
            </a:r>
            <a:r>
              <a:rPr lang="en-US" dirty="0"/>
              <a:t> in ability to quit </a:t>
            </a:r>
          </a:p>
          <a:p>
            <a:r>
              <a:rPr lang="en-US" b="1" dirty="0"/>
              <a:t>Motivation</a:t>
            </a:r>
            <a:r>
              <a:rPr lang="en-US" dirty="0"/>
              <a:t> to make a quit attempt </a:t>
            </a:r>
          </a:p>
          <a:p>
            <a:r>
              <a:rPr lang="en-US" b="1" dirty="0"/>
              <a:t>Opportunity</a:t>
            </a:r>
            <a:r>
              <a:rPr lang="en-US" dirty="0"/>
              <a:t> to use support </a:t>
            </a:r>
            <a:br>
              <a:rPr lang="en-US" dirty="0"/>
            </a:br>
            <a:r>
              <a:rPr lang="en-US" dirty="0"/>
              <a:t>(counselling, NRT, medication)</a:t>
            </a:r>
          </a:p>
          <a:p>
            <a:endParaRPr lang="en-US" dirty="0"/>
          </a:p>
          <a:p>
            <a:endParaRPr lang="en-US" dirty="0"/>
          </a:p>
        </p:txBody>
      </p:sp>
      <p:pic>
        <p:nvPicPr>
          <p:cNvPr id="6" name="Picture 5">
            <a:extLst>
              <a:ext uri="{FF2B5EF4-FFF2-40B4-BE49-F238E27FC236}">
                <a16:creationId xmlns:a16="http://schemas.microsoft.com/office/drawing/2014/main" id="{3248B25B-D4B4-C1F7-1A5E-BEECBC3798F2}"/>
              </a:ext>
            </a:extLst>
          </p:cNvPr>
          <p:cNvPicPr>
            <a:picLocks noChangeAspect="1"/>
          </p:cNvPicPr>
          <p:nvPr/>
        </p:nvPicPr>
        <p:blipFill>
          <a:blip r:embed="rId3"/>
          <a:stretch>
            <a:fillRect/>
          </a:stretch>
        </p:blipFill>
        <p:spPr>
          <a:xfrm>
            <a:off x="6063448" y="2749897"/>
            <a:ext cx="2756209" cy="3193703"/>
          </a:xfrm>
          <a:prstGeom prst="rect">
            <a:avLst/>
          </a:prstGeom>
        </p:spPr>
      </p:pic>
      <p:sp>
        <p:nvSpPr>
          <p:cNvPr id="7" name="Footer Placeholder 3">
            <a:extLst>
              <a:ext uri="{FF2B5EF4-FFF2-40B4-BE49-F238E27FC236}">
                <a16:creationId xmlns:a16="http://schemas.microsoft.com/office/drawing/2014/main" id="{ED65BA07-7E78-F13C-4071-832A12478898}"/>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p>
          <a:p>
            <a:pPr>
              <a:defRPr/>
            </a:pPr>
            <a:endParaRPr lang="en-US" dirty="0"/>
          </a:p>
        </p:txBody>
      </p:sp>
    </p:spTree>
    <p:extLst>
      <p:ext uri="{BB962C8B-B14F-4D97-AF65-F5344CB8AC3E}">
        <p14:creationId xmlns:p14="http://schemas.microsoft.com/office/powerpoint/2010/main" val="4221032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E84293B-E2C2-CA2D-911C-D2EE59F29E19}"/>
              </a:ext>
            </a:extLst>
          </p:cNvPr>
          <p:cNvSpPr>
            <a:spLocks noGrp="1"/>
          </p:cNvSpPr>
          <p:nvPr>
            <p:ph type="title"/>
          </p:nvPr>
        </p:nvSpPr>
        <p:spPr/>
        <p:txBody>
          <a:bodyPr/>
          <a:lstStyle/>
          <a:p>
            <a:r>
              <a:rPr lang="en-US" dirty="0"/>
              <a:t>Cut Down To Stop: </a:t>
            </a:r>
            <a:r>
              <a:rPr lang="en-US" b="1" dirty="0"/>
              <a:t>what we know</a:t>
            </a:r>
          </a:p>
        </p:txBody>
      </p:sp>
      <p:sp>
        <p:nvSpPr>
          <p:cNvPr id="10" name="behaviour text">
            <a:extLst>
              <a:ext uri="{FF2B5EF4-FFF2-40B4-BE49-F238E27FC236}">
                <a16:creationId xmlns:a16="http://schemas.microsoft.com/office/drawing/2014/main" id="{102373FE-8DD8-E959-396C-BB86E8FCA335}"/>
              </a:ext>
            </a:extLst>
          </p:cNvPr>
          <p:cNvSpPr txBox="1"/>
          <p:nvPr/>
        </p:nvSpPr>
        <p:spPr>
          <a:xfrm>
            <a:off x="654565" y="4296483"/>
            <a:ext cx="3518235" cy="941563"/>
          </a:xfrm>
          <a:prstGeom prst="rect">
            <a:avLst/>
          </a:prstGeom>
          <a:noFill/>
        </p:spPr>
        <p:txBody>
          <a:bodyPr wrap="square" rtlCol="0">
            <a:noAutofit/>
          </a:bodyPr>
          <a:lstStyle/>
          <a:p>
            <a:pPr algn="ctr">
              <a:lnSpc>
                <a:spcPts val="2000"/>
              </a:lnSpc>
            </a:pPr>
            <a:r>
              <a:rPr lang="en-US" sz="1500" b="1" dirty="0">
                <a:latin typeface="Arial" panose="020B0604020202020204" pitchFamily="34" charset="0"/>
                <a:cs typeface="Arial" panose="020B0604020202020204" pitchFamily="34" charset="0"/>
              </a:rPr>
              <a:t>Structured approach:</a:t>
            </a:r>
          </a:p>
          <a:p>
            <a:pPr algn="ctr">
              <a:lnSpc>
                <a:spcPts val="2000"/>
              </a:lnSpc>
            </a:pPr>
            <a:r>
              <a:rPr lang="en-US" sz="1400" dirty="0">
                <a:latin typeface="Arial" panose="020B0604020202020204" pitchFamily="34" charset="0"/>
                <a:cs typeface="Arial" panose="020B0604020202020204" pitchFamily="34" charset="0"/>
              </a:rPr>
              <a:t>progressive goals with </a:t>
            </a:r>
          </a:p>
          <a:p>
            <a:pPr algn="ctr">
              <a:lnSpc>
                <a:spcPts val="2000"/>
              </a:lnSpc>
            </a:pPr>
            <a:r>
              <a:rPr lang="en-US" sz="1400" dirty="0">
                <a:latin typeface="Arial" panose="020B0604020202020204" pitchFamily="34" charset="0"/>
                <a:cs typeface="Arial" panose="020B0604020202020204" pitchFamily="34" charset="0"/>
              </a:rPr>
              <a:t>ultimate goal of quitting</a:t>
            </a:r>
          </a:p>
        </p:txBody>
      </p:sp>
      <p:sp>
        <p:nvSpPr>
          <p:cNvPr id="11" name="NRT text">
            <a:extLst>
              <a:ext uri="{FF2B5EF4-FFF2-40B4-BE49-F238E27FC236}">
                <a16:creationId xmlns:a16="http://schemas.microsoft.com/office/drawing/2014/main" id="{BDDC8535-C7B5-8D1F-F81F-E460D82AFE24}"/>
              </a:ext>
            </a:extLst>
          </p:cNvPr>
          <p:cNvSpPr txBox="1"/>
          <p:nvPr/>
        </p:nvSpPr>
        <p:spPr>
          <a:xfrm>
            <a:off x="4971201" y="4296483"/>
            <a:ext cx="3518235" cy="618199"/>
          </a:xfrm>
          <a:prstGeom prst="rect">
            <a:avLst/>
          </a:prstGeom>
          <a:noFill/>
        </p:spPr>
        <p:txBody>
          <a:bodyPr wrap="square" rtlCol="0">
            <a:noAutofit/>
          </a:bodyPr>
          <a:lstStyle/>
          <a:p>
            <a:pPr algn="ctr">
              <a:lnSpc>
                <a:spcPts val="2000"/>
              </a:lnSpc>
            </a:pPr>
            <a:r>
              <a:rPr lang="en-US" sz="1500" b="1" dirty="0">
                <a:latin typeface="Arial" panose="020B0604020202020204" pitchFamily="34" charset="0"/>
                <a:cs typeface="Arial" panose="020B0604020202020204" pitchFamily="34" charset="0"/>
              </a:rPr>
              <a:t>Use of NRT </a:t>
            </a:r>
          </a:p>
          <a:p>
            <a:pPr algn="ctr">
              <a:lnSpc>
                <a:spcPts val="2000"/>
              </a:lnSpc>
            </a:pPr>
            <a:r>
              <a:rPr lang="en-US" sz="1500" b="1" dirty="0">
                <a:latin typeface="Arial" panose="020B0604020202020204" pitchFamily="34" charset="0"/>
                <a:cs typeface="Arial" panose="020B0604020202020204" pitchFamily="34" charset="0"/>
              </a:rPr>
              <a:t>or nicotine-containing vape</a:t>
            </a:r>
          </a:p>
        </p:txBody>
      </p:sp>
      <p:grpSp>
        <p:nvGrpSpPr>
          <p:cNvPr id="12" name="plus">
            <a:extLst>
              <a:ext uri="{FF2B5EF4-FFF2-40B4-BE49-F238E27FC236}">
                <a16:creationId xmlns:a16="http://schemas.microsoft.com/office/drawing/2014/main" id="{30FEF6F7-E721-76AE-363C-32EB03B87CB3}"/>
              </a:ext>
            </a:extLst>
          </p:cNvPr>
          <p:cNvGrpSpPr/>
          <p:nvPr/>
        </p:nvGrpSpPr>
        <p:grpSpPr>
          <a:xfrm>
            <a:off x="4268625" y="3061603"/>
            <a:ext cx="606751" cy="769441"/>
            <a:chOff x="4142469" y="1950606"/>
            <a:chExt cx="606751" cy="769441"/>
          </a:xfrm>
        </p:grpSpPr>
        <p:sp>
          <p:nvSpPr>
            <p:cNvPr id="13" name="Oval 12">
              <a:extLst>
                <a:ext uri="{FF2B5EF4-FFF2-40B4-BE49-F238E27FC236}">
                  <a16:creationId xmlns:a16="http://schemas.microsoft.com/office/drawing/2014/main" id="{C0AEE2A4-AA27-109E-99BF-1CFCE0B74F5E}"/>
                </a:ext>
              </a:extLst>
            </p:cNvPr>
            <p:cNvSpPr/>
            <p:nvPr/>
          </p:nvSpPr>
          <p:spPr bwMode="auto">
            <a:xfrm>
              <a:off x="4142469" y="2042445"/>
              <a:ext cx="606751" cy="606751"/>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TextBox 13">
              <a:extLst>
                <a:ext uri="{FF2B5EF4-FFF2-40B4-BE49-F238E27FC236}">
                  <a16:creationId xmlns:a16="http://schemas.microsoft.com/office/drawing/2014/main" id="{322EE530-1D49-F26A-8A0E-AE254CF9975D}"/>
                </a:ext>
              </a:extLst>
            </p:cNvPr>
            <p:cNvSpPr txBox="1"/>
            <p:nvPr/>
          </p:nvSpPr>
          <p:spPr>
            <a:xfrm>
              <a:off x="4226732" y="1950606"/>
              <a:ext cx="438224" cy="769441"/>
            </a:xfrm>
            <a:prstGeom prst="rect">
              <a:avLst/>
            </a:prstGeom>
            <a:noFill/>
          </p:spPr>
          <p:txBody>
            <a:bodyPr wrap="square" lIns="0" tIns="0" rIns="0" bIns="0" rtlCol="0">
              <a:spAutoFit/>
            </a:bodyPr>
            <a:lstStyle/>
            <a:p>
              <a:pPr algn="ctr"/>
              <a:r>
                <a:rPr lang="en-US" sz="5000" dirty="0">
                  <a:solidFill>
                    <a:schemeClr val="bg1"/>
                  </a:solidFill>
                  <a:latin typeface="Century Gothic" panose="020B0502020202020204" pitchFamily="34" charset="0"/>
                </a:rPr>
                <a:t>+</a:t>
              </a:r>
            </a:p>
          </p:txBody>
        </p:sp>
      </p:grpSp>
      <p:sp>
        <p:nvSpPr>
          <p:cNvPr id="15" name="TextBox 14">
            <a:extLst>
              <a:ext uri="{FF2B5EF4-FFF2-40B4-BE49-F238E27FC236}">
                <a16:creationId xmlns:a16="http://schemas.microsoft.com/office/drawing/2014/main" id="{93B8B379-E047-FAFD-DFDE-A98F7C7D0582}"/>
              </a:ext>
            </a:extLst>
          </p:cNvPr>
          <p:cNvSpPr txBox="1"/>
          <p:nvPr/>
        </p:nvSpPr>
        <p:spPr>
          <a:xfrm>
            <a:off x="404285" y="1752600"/>
            <a:ext cx="8369012" cy="766656"/>
          </a:xfrm>
          <a:prstGeom prst="rect">
            <a:avLst/>
          </a:prstGeom>
          <a:noFill/>
        </p:spPr>
        <p:txBody>
          <a:bodyPr wrap="square" rtlCol="0">
            <a:noAutofit/>
          </a:bodyPr>
          <a:lstStyle/>
          <a:p>
            <a:pPr algn="ctr">
              <a:lnSpc>
                <a:spcPts val="2500"/>
              </a:lnSpc>
            </a:pPr>
            <a:r>
              <a:rPr lang="en-US" sz="2000" b="1" dirty="0">
                <a:latin typeface="Arial" panose="020B0604020202020204" pitchFamily="34" charset="0"/>
                <a:cs typeface="Arial" panose="020B0604020202020204" pitchFamily="34" charset="0"/>
              </a:rPr>
              <a:t>Success with reducing and ultimately quitting is increased with:</a:t>
            </a:r>
          </a:p>
        </p:txBody>
      </p:sp>
      <p:pic>
        <p:nvPicPr>
          <p:cNvPr id="22" name="icon">
            <a:extLst>
              <a:ext uri="{FF2B5EF4-FFF2-40B4-BE49-F238E27FC236}">
                <a16:creationId xmlns:a16="http://schemas.microsoft.com/office/drawing/2014/main" id="{127B6AF6-B7C5-4431-6D7B-AA74CBF03481}"/>
              </a:ext>
            </a:extLst>
          </p:cNvPr>
          <p:cNvPicPr>
            <a:picLocks noChangeAspect="1"/>
          </p:cNvPicPr>
          <p:nvPr/>
        </p:nvPicPr>
        <p:blipFill>
          <a:blip r:embed="rId3"/>
          <a:srcRect/>
          <a:stretch/>
        </p:blipFill>
        <p:spPr>
          <a:xfrm>
            <a:off x="1538294" y="2918776"/>
            <a:ext cx="2159312" cy="1270183"/>
          </a:xfrm>
          <a:prstGeom prst="rect">
            <a:avLst/>
          </a:prstGeom>
          <a:effectLst/>
        </p:spPr>
      </p:pic>
      <p:sp>
        <p:nvSpPr>
          <p:cNvPr id="18" name="Footer Placeholder 3">
            <a:extLst>
              <a:ext uri="{FF2B5EF4-FFF2-40B4-BE49-F238E27FC236}">
                <a16:creationId xmlns:a16="http://schemas.microsoft.com/office/drawing/2014/main" id="{83B6286E-F2D2-1573-36A1-917A51CD62E8}"/>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grpSp>
        <p:nvGrpSpPr>
          <p:cNvPr id="3" name="Group 2">
            <a:extLst>
              <a:ext uri="{FF2B5EF4-FFF2-40B4-BE49-F238E27FC236}">
                <a16:creationId xmlns:a16="http://schemas.microsoft.com/office/drawing/2014/main" id="{C07929F9-04E4-0035-8EA2-2C002E8D4C1C}"/>
              </a:ext>
            </a:extLst>
          </p:cNvPr>
          <p:cNvGrpSpPr/>
          <p:nvPr/>
        </p:nvGrpSpPr>
        <p:grpSpPr>
          <a:xfrm>
            <a:off x="5524346" y="2715095"/>
            <a:ext cx="2273406" cy="1319595"/>
            <a:chOff x="5329380" y="2741471"/>
            <a:chExt cx="2273406" cy="1319595"/>
          </a:xfrm>
        </p:grpSpPr>
        <p:pic>
          <p:nvPicPr>
            <p:cNvPr id="21" name="Picture 20">
              <a:extLst>
                <a:ext uri="{FF2B5EF4-FFF2-40B4-BE49-F238E27FC236}">
                  <a16:creationId xmlns:a16="http://schemas.microsoft.com/office/drawing/2014/main" id="{9C291CD9-83EE-57E0-3EB4-9FD4D5F89757}"/>
                </a:ext>
              </a:extLst>
            </p:cNvPr>
            <p:cNvPicPr>
              <a:picLocks noChangeAspect="1"/>
            </p:cNvPicPr>
            <p:nvPr/>
          </p:nvPicPr>
          <p:blipFill>
            <a:blip r:embed="rId4"/>
            <a:stretch>
              <a:fillRect/>
            </a:stretch>
          </p:blipFill>
          <p:spPr>
            <a:xfrm>
              <a:off x="5329380" y="2938859"/>
              <a:ext cx="892213" cy="557146"/>
            </a:xfrm>
            <a:prstGeom prst="rect">
              <a:avLst/>
            </a:prstGeom>
          </p:spPr>
        </p:pic>
        <p:pic>
          <p:nvPicPr>
            <p:cNvPr id="24" name="Picture 23">
              <a:extLst>
                <a:ext uri="{FF2B5EF4-FFF2-40B4-BE49-F238E27FC236}">
                  <a16:creationId xmlns:a16="http://schemas.microsoft.com/office/drawing/2014/main" id="{B8A570D3-13B0-F8BD-AD6C-050FE47EE6AC}"/>
                </a:ext>
              </a:extLst>
            </p:cNvPr>
            <p:cNvPicPr>
              <a:picLocks noChangeAspect="1"/>
            </p:cNvPicPr>
            <p:nvPr/>
          </p:nvPicPr>
          <p:blipFill rotWithShape="1">
            <a:blip r:embed="rId5"/>
            <a:srcRect l="51253"/>
            <a:stretch/>
          </p:blipFill>
          <p:spPr>
            <a:xfrm>
              <a:off x="7255529" y="2741471"/>
              <a:ext cx="347257" cy="1315635"/>
            </a:xfrm>
            <a:prstGeom prst="rect">
              <a:avLst/>
            </a:prstGeom>
          </p:spPr>
        </p:pic>
        <p:pic>
          <p:nvPicPr>
            <p:cNvPr id="8" name="Picture 7">
              <a:extLst>
                <a:ext uri="{FF2B5EF4-FFF2-40B4-BE49-F238E27FC236}">
                  <a16:creationId xmlns:a16="http://schemas.microsoft.com/office/drawing/2014/main" id="{D86E4777-C341-F274-6427-CBC4D415BA75}"/>
                </a:ext>
              </a:extLst>
            </p:cNvPr>
            <p:cNvPicPr>
              <a:picLocks noChangeAspect="1"/>
            </p:cNvPicPr>
            <p:nvPr/>
          </p:nvPicPr>
          <p:blipFill>
            <a:blip r:embed="rId6"/>
            <a:srcRect/>
            <a:stretch/>
          </p:blipFill>
          <p:spPr>
            <a:xfrm>
              <a:off x="5802175" y="3475873"/>
              <a:ext cx="944844" cy="585193"/>
            </a:xfrm>
            <a:prstGeom prst="rect">
              <a:avLst/>
            </a:prstGeom>
          </p:spPr>
        </p:pic>
        <p:pic>
          <p:nvPicPr>
            <p:cNvPr id="9" name="Picture 8">
              <a:extLst>
                <a:ext uri="{FF2B5EF4-FFF2-40B4-BE49-F238E27FC236}">
                  <a16:creationId xmlns:a16="http://schemas.microsoft.com/office/drawing/2014/main" id="{940DD78D-27BE-2955-5BC7-0E7F856CACF5}"/>
                </a:ext>
              </a:extLst>
            </p:cNvPr>
            <p:cNvPicPr>
              <a:picLocks noChangeAspect="1"/>
            </p:cNvPicPr>
            <p:nvPr/>
          </p:nvPicPr>
          <p:blipFill>
            <a:blip r:embed="rId7"/>
            <a:srcRect/>
            <a:stretch/>
          </p:blipFill>
          <p:spPr>
            <a:xfrm>
              <a:off x="6317372" y="3086303"/>
              <a:ext cx="885856" cy="542586"/>
            </a:xfrm>
            <a:prstGeom prst="rect">
              <a:avLst/>
            </a:prstGeom>
          </p:spPr>
        </p:pic>
      </p:grpSp>
    </p:spTree>
    <p:extLst>
      <p:ext uri="{BB962C8B-B14F-4D97-AF65-F5344CB8AC3E}">
        <p14:creationId xmlns:p14="http://schemas.microsoft.com/office/powerpoint/2010/main" val="635694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10" presetClass="entr" presetSubtype="0" fill="hold" nodeType="after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500"/>
                            </p:stCondLst>
                            <p:childTnLst>
                              <p:par>
                                <p:cTn id="22" presetID="10" presetClass="entr" presetSubtype="0" fill="hold" nodeType="afterEffect">
                                  <p:stCondLst>
                                    <p:cond delay="50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3500"/>
                            </p:stCondLst>
                            <p:childTnLst>
                              <p:par>
                                <p:cTn id="26" presetID="10" presetClass="entr" presetSubtype="0" fill="hold" grpId="0" nodeType="after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C7B6E-54D6-FA01-868C-E146B27806F5}"/>
              </a:ext>
            </a:extLst>
          </p:cNvPr>
          <p:cNvSpPr>
            <a:spLocks noGrp="1"/>
          </p:cNvSpPr>
          <p:nvPr>
            <p:ph type="title"/>
          </p:nvPr>
        </p:nvSpPr>
        <p:spPr/>
        <p:txBody>
          <a:bodyPr/>
          <a:lstStyle/>
          <a:p>
            <a:r>
              <a:rPr lang="en-US" dirty="0"/>
              <a:t>Cut down to stop</a:t>
            </a:r>
          </a:p>
        </p:txBody>
      </p:sp>
      <p:sp>
        <p:nvSpPr>
          <p:cNvPr id="3" name="Text Placeholder 2">
            <a:extLst>
              <a:ext uri="{FF2B5EF4-FFF2-40B4-BE49-F238E27FC236}">
                <a16:creationId xmlns:a16="http://schemas.microsoft.com/office/drawing/2014/main" id="{DD9A42DA-661A-E156-D471-C070A9C7CDFB}"/>
              </a:ext>
            </a:extLst>
          </p:cNvPr>
          <p:cNvSpPr>
            <a:spLocks noGrp="1"/>
          </p:cNvSpPr>
          <p:nvPr>
            <p:ph type="body" idx="12"/>
          </p:nvPr>
        </p:nvSpPr>
        <p:spPr/>
        <p:txBody>
          <a:bodyPr/>
          <a:lstStyle/>
          <a:p>
            <a:pPr marL="0" indent="0">
              <a:spcBef>
                <a:spcPts val="1400"/>
              </a:spcBef>
              <a:spcAft>
                <a:spcPts val="1400"/>
              </a:spcAft>
              <a:buNone/>
            </a:pPr>
            <a:r>
              <a:rPr lang="en-US" i="1" dirty="0"/>
              <a:t>"I realise that stopping smoking completely in one go can seem like </a:t>
            </a:r>
            <a:br>
              <a:rPr lang="en-US" i="1" dirty="0"/>
            </a:br>
            <a:r>
              <a:rPr lang="en-US" i="1" dirty="0"/>
              <a:t>a big ask. I wonder whether you would consider trying to reduce </a:t>
            </a:r>
            <a:br>
              <a:rPr lang="en-US" i="1" dirty="0"/>
            </a:br>
            <a:r>
              <a:rPr lang="en-US" i="1" dirty="0"/>
              <a:t>the number of cigarettes you smoke each day? You can use NRT or </a:t>
            </a:r>
            <a:br>
              <a:rPr lang="en-US" i="1" dirty="0"/>
            </a:br>
            <a:r>
              <a:rPr lang="en-US" i="1" dirty="0"/>
              <a:t>a vape to help you, and we can work on a plan for you to cut down gradually over the next ...... weeks before you quit completely.”</a:t>
            </a:r>
          </a:p>
          <a:p>
            <a:pPr marL="0" indent="0">
              <a:spcBef>
                <a:spcPts val="1400"/>
              </a:spcBef>
              <a:spcAft>
                <a:spcPts val="1400"/>
              </a:spcAft>
              <a:buNone/>
            </a:pPr>
            <a:r>
              <a:rPr lang="en-US" i="1" dirty="0"/>
              <a:t>“I understand that you’re not ready to stop smoking right now. </a:t>
            </a:r>
            <a:br>
              <a:rPr lang="en-US" i="1" dirty="0"/>
            </a:br>
            <a:r>
              <a:rPr lang="en-US" i="1" dirty="0"/>
              <a:t>Would you consider trying to reduce the number of cigarettes you smoke each day to reduce the harm that smoking is causing you?”</a:t>
            </a:r>
          </a:p>
        </p:txBody>
      </p:sp>
      <p:sp>
        <p:nvSpPr>
          <p:cNvPr id="6" name="Footer Placeholder 3">
            <a:extLst>
              <a:ext uri="{FF2B5EF4-FFF2-40B4-BE49-F238E27FC236}">
                <a16:creationId xmlns:a16="http://schemas.microsoft.com/office/drawing/2014/main" id="{F0369D99-3847-A089-C663-3B799D848DD2}"/>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spTree>
    <p:extLst>
      <p:ext uri="{BB962C8B-B14F-4D97-AF65-F5344CB8AC3E}">
        <p14:creationId xmlns:p14="http://schemas.microsoft.com/office/powerpoint/2010/main" val="1663195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E0ECE-04D3-24C0-3549-BCEC73E3E241}"/>
              </a:ext>
            </a:extLst>
          </p:cNvPr>
          <p:cNvSpPr>
            <a:spLocks noGrp="1"/>
          </p:cNvSpPr>
          <p:nvPr>
            <p:ph type="title"/>
          </p:nvPr>
        </p:nvSpPr>
        <p:spPr/>
        <p:txBody>
          <a:bodyPr/>
          <a:lstStyle/>
          <a:p>
            <a:r>
              <a:rPr lang="en-US" dirty="0"/>
              <a:t>Cut Down To Stop</a:t>
            </a:r>
          </a:p>
        </p:txBody>
      </p:sp>
      <p:sp>
        <p:nvSpPr>
          <p:cNvPr id="3" name="Text Placeholder 2">
            <a:extLst>
              <a:ext uri="{FF2B5EF4-FFF2-40B4-BE49-F238E27FC236}">
                <a16:creationId xmlns:a16="http://schemas.microsoft.com/office/drawing/2014/main" id="{822A6443-9A36-F111-7339-BF1536AF603A}"/>
              </a:ext>
            </a:extLst>
          </p:cNvPr>
          <p:cNvSpPr>
            <a:spLocks noGrp="1"/>
          </p:cNvSpPr>
          <p:nvPr>
            <p:ph type="body" idx="12"/>
          </p:nvPr>
        </p:nvSpPr>
        <p:spPr>
          <a:xfrm>
            <a:off x="571500" y="1752600"/>
            <a:ext cx="7966604" cy="1992923"/>
          </a:xfrm>
        </p:spPr>
        <p:txBody>
          <a:bodyPr/>
          <a:lstStyle/>
          <a:p>
            <a:pPr marL="0" indent="0">
              <a:spcBef>
                <a:spcPts val="300"/>
              </a:spcBef>
              <a:spcAft>
                <a:spcPts val="300"/>
              </a:spcAft>
              <a:buNone/>
            </a:pPr>
            <a:r>
              <a:rPr lang="en-US" sz="2000" b="1" dirty="0">
                <a:solidFill>
                  <a:schemeClr val="accent6">
                    <a:lumMod val="50000"/>
                  </a:schemeClr>
                </a:solidFill>
              </a:rPr>
              <a:t>The Cut Down To Stop treatment will include three phases:</a:t>
            </a:r>
          </a:p>
          <a:p>
            <a:pPr>
              <a:spcBef>
                <a:spcPts val="300"/>
              </a:spcBef>
              <a:spcAft>
                <a:spcPts val="300"/>
              </a:spcAft>
            </a:pPr>
            <a:r>
              <a:rPr lang="en-US" b="1" dirty="0">
                <a:solidFill>
                  <a:schemeClr val="accent1"/>
                </a:solidFill>
              </a:rPr>
              <a:t>Phase One</a:t>
            </a:r>
            <a:r>
              <a:rPr lang="en-US" dirty="0">
                <a:solidFill>
                  <a:schemeClr val="accent1"/>
                </a:solidFill>
              </a:rPr>
              <a:t> </a:t>
            </a:r>
            <a:r>
              <a:rPr lang="en-US" dirty="0"/>
              <a:t>		Preparation 		 	</a:t>
            </a:r>
          </a:p>
          <a:p>
            <a:pPr>
              <a:spcBef>
                <a:spcPts val="300"/>
              </a:spcBef>
              <a:spcAft>
                <a:spcPts val="300"/>
              </a:spcAft>
            </a:pPr>
            <a:r>
              <a:rPr lang="en-US" b="1" dirty="0">
                <a:solidFill>
                  <a:schemeClr val="accent1"/>
                </a:solidFill>
              </a:rPr>
              <a:t>Phase Two </a:t>
            </a:r>
            <a:r>
              <a:rPr lang="en-US" dirty="0">
                <a:solidFill>
                  <a:schemeClr val="accent1"/>
                </a:solidFill>
              </a:rPr>
              <a:t> </a:t>
            </a:r>
            <a:r>
              <a:rPr lang="en-US" dirty="0"/>
              <a:t>		Cutting down with NRT / vape	(1 to </a:t>
            </a:r>
            <a:r>
              <a:rPr lang="en-US"/>
              <a:t>6 months)</a:t>
            </a:r>
            <a:endParaRPr lang="en-US" dirty="0"/>
          </a:p>
          <a:p>
            <a:pPr>
              <a:spcBef>
                <a:spcPts val="300"/>
              </a:spcBef>
              <a:spcAft>
                <a:spcPts val="300"/>
              </a:spcAft>
            </a:pPr>
            <a:r>
              <a:rPr lang="en-US" b="1" dirty="0">
                <a:solidFill>
                  <a:schemeClr val="accent1"/>
                </a:solidFill>
              </a:rPr>
              <a:t>Phase Three </a:t>
            </a:r>
            <a:r>
              <a:rPr lang="en-US" dirty="0">
                <a:solidFill>
                  <a:schemeClr val="accent1"/>
                </a:solidFill>
              </a:rPr>
              <a:t> </a:t>
            </a:r>
            <a:r>
              <a:rPr lang="en-US" dirty="0"/>
              <a:t>		Stopping with NRT / vape		</a:t>
            </a:r>
          </a:p>
          <a:p>
            <a:pPr>
              <a:spcBef>
                <a:spcPts val="300"/>
              </a:spcBef>
              <a:spcAft>
                <a:spcPts val="300"/>
              </a:spcAft>
            </a:pPr>
            <a:endParaRPr lang="en-US" dirty="0"/>
          </a:p>
          <a:p>
            <a:pPr>
              <a:spcBef>
                <a:spcPts val="300"/>
              </a:spcBef>
              <a:spcAft>
                <a:spcPts val="300"/>
              </a:spcAft>
            </a:pPr>
            <a:endParaRPr lang="en-US" dirty="0"/>
          </a:p>
        </p:txBody>
      </p:sp>
      <p:sp>
        <p:nvSpPr>
          <p:cNvPr id="6" name="arrow 1">
            <a:extLst>
              <a:ext uri="{FF2B5EF4-FFF2-40B4-BE49-F238E27FC236}">
                <a16:creationId xmlns:a16="http://schemas.microsoft.com/office/drawing/2014/main" id="{CE9502D9-82A3-B871-F70D-110F23A07FD2}"/>
              </a:ext>
            </a:extLst>
          </p:cNvPr>
          <p:cNvSpPr/>
          <p:nvPr/>
        </p:nvSpPr>
        <p:spPr>
          <a:xfrm>
            <a:off x="2331058"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10" name="Rounded Rectangle 9">
            <a:extLst>
              <a:ext uri="{FF2B5EF4-FFF2-40B4-BE49-F238E27FC236}">
                <a16:creationId xmlns:a16="http://schemas.microsoft.com/office/drawing/2014/main" id="{9290259C-68A4-622F-6226-DF96EFA0DE66}"/>
              </a:ext>
            </a:extLst>
          </p:cNvPr>
          <p:cNvSpPr/>
          <p:nvPr/>
        </p:nvSpPr>
        <p:spPr bwMode="auto">
          <a:xfrm>
            <a:off x="684213" y="3817040"/>
            <a:ext cx="1521069" cy="838245"/>
          </a:xfrm>
          <a:prstGeom prst="roundRect">
            <a:avLst/>
          </a:prstGeom>
          <a:solidFill>
            <a:schemeClr val="accent1"/>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Preparing to </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cut down</a:t>
            </a:r>
          </a:p>
        </p:txBody>
      </p:sp>
      <p:sp>
        <p:nvSpPr>
          <p:cNvPr id="14" name="Rounded Rectangle 13">
            <a:extLst>
              <a:ext uri="{FF2B5EF4-FFF2-40B4-BE49-F238E27FC236}">
                <a16:creationId xmlns:a16="http://schemas.microsoft.com/office/drawing/2014/main" id="{C344FFD0-7822-7ED7-BC3D-C5C9ACE69BD4}"/>
              </a:ext>
            </a:extLst>
          </p:cNvPr>
          <p:cNvSpPr/>
          <p:nvPr/>
        </p:nvSpPr>
        <p:spPr bwMode="auto">
          <a:xfrm>
            <a:off x="2768957" y="3817040"/>
            <a:ext cx="1521069" cy="838245"/>
          </a:xfrm>
          <a:prstGeom prst="roundRect">
            <a:avLst/>
          </a:prstGeom>
          <a:solidFill>
            <a:schemeClr val="accent1"/>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Cutting down </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with oral NRT</a:t>
            </a:r>
          </a:p>
        </p:txBody>
      </p:sp>
      <p:sp>
        <p:nvSpPr>
          <p:cNvPr id="15" name="Rounded Rectangle 14">
            <a:extLst>
              <a:ext uri="{FF2B5EF4-FFF2-40B4-BE49-F238E27FC236}">
                <a16:creationId xmlns:a16="http://schemas.microsoft.com/office/drawing/2014/main" id="{F8F23132-7A0E-220B-1BC1-E413A68CC514}"/>
              </a:ext>
            </a:extLst>
          </p:cNvPr>
          <p:cNvSpPr/>
          <p:nvPr/>
        </p:nvSpPr>
        <p:spPr bwMode="auto">
          <a:xfrm>
            <a:off x="4853701" y="3817040"/>
            <a:ext cx="1521069" cy="838245"/>
          </a:xfrm>
          <a:prstGeom prst="roundRect">
            <a:avLst/>
          </a:prstGeom>
          <a:solidFill>
            <a:schemeClr val="accent1"/>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Stopping</a:t>
            </a:r>
            <a:br>
              <a:rPr lang="en-US" sz="1400" b="1" dirty="0">
                <a:solidFill>
                  <a:schemeClr val="bg1"/>
                </a:solidFill>
                <a:effectLst/>
                <a:latin typeface="Arial" panose="020B0604020202020204" pitchFamily="34" charset="0"/>
                <a:ea typeface="Calibri"/>
                <a:cs typeface="Arial" panose="020B0604020202020204" pitchFamily="34" charset="0"/>
              </a:rPr>
            </a:br>
            <a:r>
              <a:rPr lang="en-US" sz="1400" b="1" dirty="0">
                <a:solidFill>
                  <a:schemeClr val="bg1"/>
                </a:solidFill>
                <a:effectLst/>
                <a:latin typeface="Arial" panose="020B0604020202020204" pitchFamily="34" charset="0"/>
                <a:ea typeface="Calibri"/>
                <a:cs typeface="Arial" panose="020B0604020202020204" pitchFamily="34" charset="0"/>
              </a:rPr>
              <a:t>Patch + oral</a:t>
            </a:r>
          </a:p>
        </p:txBody>
      </p:sp>
      <p:sp>
        <p:nvSpPr>
          <p:cNvPr id="16" name="Rounded Rectangle 15">
            <a:extLst>
              <a:ext uri="{FF2B5EF4-FFF2-40B4-BE49-F238E27FC236}">
                <a16:creationId xmlns:a16="http://schemas.microsoft.com/office/drawing/2014/main" id="{29EA5B54-031F-4432-BCD5-5802706FF7FD}"/>
              </a:ext>
            </a:extLst>
          </p:cNvPr>
          <p:cNvSpPr/>
          <p:nvPr/>
        </p:nvSpPr>
        <p:spPr bwMode="auto">
          <a:xfrm>
            <a:off x="6938445" y="3817040"/>
            <a:ext cx="1521069" cy="838245"/>
          </a:xfrm>
          <a:prstGeom prst="roundRect">
            <a:avLst/>
          </a:prstGeom>
          <a:solidFill>
            <a:schemeClr val="accent1"/>
          </a:solidFill>
          <a:ln w="9525">
            <a:noFill/>
            <a:miter lim="800000"/>
            <a:headEnd/>
            <a:tailEnd/>
          </a:ln>
          <a:effectLst/>
        </p:spPr>
        <p:txBody>
          <a:bodyPr rot="0" vert="horz" wrap="square" lIns="0" tIns="0" rIns="0" bIns="36000" rtlCol="0" anchor="ctr" anchorCtr="0" upright="1">
            <a:noAutofit/>
          </a:bodyPr>
          <a:lstStyle/>
          <a:p>
            <a:pPr algn="ctr">
              <a:lnSpc>
                <a:spcPts val="2000"/>
              </a:lnSpc>
              <a:spcAft>
                <a:spcPts val="0"/>
              </a:spcAft>
            </a:pPr>
            <a:r>
              <a:rPr lang="en-US" sz="1400" b="1" dirty="0">
                <a:solidFill>
                  <a:schemeClr val="bg1"/>
                </a:solidFill>
                <a:effectLst/>
                <a:latin typeface="Arial" panose="020B0604020202020204" pitchFamily="34" charset="0"/>
                <a:ea typeface="Calibri"/>
                <a:cs typeface="Arial" panose="020B0604020202020204" pitchFamily="34" charset="0"/>
              </a:rPr>
              <a:t>Staying smokefree</a:t>
            </a:r>
          </a:p>
        </p:txBody>
      </p:sp>
      <p:sp>
        <p:nvSpPr>
          <p:cNvPr id="17" name="arrow 1">
            <a:extLst>
              <a:ext uri="{FF2B5EF4-FFF2-40B4-BE49-F238E27FC236}">
                <a16:creationId xmlns:a16="http://schemas.microsoft.com/office/drawing/2014/main" id="{B2D8D43D-7024-1454-0A69-0CB4ACA7864E}"/>
              </a:ext>
            </a:extLst>
          </p:cNvPr>
          <p:cNvSpPr/>
          <p:nvPr/>
        </p:nvSpPr>
        <p:spPr>
          <a:xfrm>
            <a:off x="4415802"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18" name="arrow 1">
            <a:extLst>
              <a:ext uri="{FF2B5EF4-FFF2-40B4-BE49-F238E27FC236}">
                <a16:creationId xmlns:a16="http://schemas.microsoft.com/office/drawing/2014/main" id="{78893232-43B3-0615-625F-EAB6BF8C4F95}"/>
              </a:ext>
            </a:extLst>
          </p:cNvPr>
          <p:cNvSpPr/>
          <p:nvPr/>
        </p:nvSpPr>
        <p:spPr>
          <a:xfrm>
            <a:off x="6500546" y="4053600"/>
            <a:ext cx="312123" cy="365125"/>
          </a:xfrm>
          <a:custGeom>
            <a:avLst/>
            <a:gdLst>
              <a:gd name="connsiteX0" fmla="*/ 0 w 207506"/>
              <a:gd name="connsiteY0" fmla="*/ 48549 h 242743"/>
              <a:gd name="connsiteX1" fmla="*/ 103753 w 207506"/>
              <a:gd name="connsiteY1" fmla="*/ 48549 h 242743"/>
              <a:gd name="connsiteX2" fmla="*/ 103753 w 207506"/>
              <a:gd name="connsiteY2" fmla="*/ 0 h 242743"/>
              <a:gd name="connsiteX3" fmla="*/ 207506 w 207506"/>
              <a:gd name="connsiteY3" fmla="*/ 121372 h 242743"/>
              <a:gd name="connsiteX4" fmla="*/ 103753 w 207506"/>
              <a:gd name="connsiteY4" fmla="*/ 242743 h 242743"/>
              <a:gd name="connsiteX5" fmla="*/ 103753 w 207506"/>
              <a:gd name="connsiteY5" fmla="*/ 194194 h 242743"/>
              <a:gd name="connsiteX6" fmla="*/ 0 w 207506"/>
              <a:gd name="connsiteY6" fmla="*/ 194194 h 242743"/>
              <a:gd name="connsiteX7" fmla="*/ 0 w 207506"/>
              <a:gd name="connsiteY7" fmla="*/ 48549 h 24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506" h="242743">
                <a:moveTo>
                  <a:pt x="0" y="48549"/>
                </a:moveTo>
                <a:lnTo>
                  <a:pt x="103753" y="48549"/>
                </a:lnTo>
                <a:lnTo>
                  <a:pt x="103753" y="0"/>
                </a:lnTo>
                <a:lnTo>
                  <a:pt x="207506" y="121372"/>
                </a:lnTo>
                <a:lnTo>
                  <a:pt x="103753" y="242743"/>
                </a:lnTo>
                <a:lnTo>
                  <a:pt x="103753" y="194194"/>
                </a:lnTo>
                <a:lnTo>
                  <a:pt x="0" y="194194"/>
                </a:lnTo>
                <a:lnTo>
                  <a:pt x="0" y="48549"/>
                </a:lnTo>
                <a:close/>
              </a:path>
            </a:pathLst>
          </a:custGeom>
          <a:solidFill>
            <a:srgbClr val="00848A"/>
          </a:solidFill>
          <a:effectLst/>
        </p:spPr>
        <p:style>
          <a:lnRef idx="0">
            <a:schemeClr val="accent3">
              <a:shade val="90000"/>
              <a:hueOff val="0"/>
              <a:satOff val="0"/>
              <a:lumOff val="0"/>
              <a:alphaOff val="0"/>
            </a:schemeClr>
          </a:lnRef>
          <a:fillRef idx="1">
            <a:scrgbClr r="0" g="0" b="0"/>
          </a:fillRef>
          <a:effectRef idx="1">
            <a:scrgbClr r="0" g="0" b="0"/>
          </a:effectRef>
          <a:fontRef idx="minor">
            <a:schemeClr val="lt1"/>
          </a:fontRef>
        </p:style>
        <p:txBody>
          <a:bodyPr spcFirstLastPara="0" vert="horz" wrap="square" lIns="0" tIns="48549" rIns="62252" bIns="48549" numCol="1" spcCol="1270" anchor="ctr" anchorCtr="0">
            <a:noAutofit/>
          </a:bodyPr>
          <a:lstStyle/>
          <a:p>
            <a:pPr marL="0" lvl="0" indent="0" algn="ctr" defTabSz="444500">
              <a:lnSpc>
                <a:spcPct val="90000"/>
              </a:lnSpc>
              <a:spcBef>
                <a:spcPct val="0"/>
              </a:spcBef>
              <a:spcAft>
                <a:spcPct val="35000"/>
              </a:spcAft>
              <a:buNone/>
            </a:pPr>
            <a:endParaRPr lang="en-US" sz="1000" kern="1200" dirty="0"/>
          </a:p>
        </p:txBody>
      </p:sp>
      <p:sp>
        <p:nvSpPr>
          <p:cNvPr id="20" name="Text Placeholder 2">
            <a:extLst>
              <a:ext uri="{FF2B5EF4-FFF2-40B4-BE49-F238E27FC236}">
                <a16:creationId xmlns:a16="http://schemas.microsoft.com/office/drawing/2014/main" id="{3F3E9269-1BFF-3D8B-F090-0FE4F27C2E7D}"/>
              </a:ext>
            </a:extLst>
          </p:cNvPr>
          <p:cNvSpPr txBox="1">
            <a:spLocks/>
          </p:cNvSpPr>
          <p:nvPr/>
        </p:nvSpPr>
        <p:spPr bwMode="auto">
          <a:xfrm>
            <a:off x="571500" y="4974250"/>
            <a:ext cx="7966604" cy="95543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dirty="0">
                <a:solidFill>
                  <a:schemeClr val="accent6">
                    <a:lumMod val="50000"/>
                  </a:schemeClr>
                </a:solidFill>
                <a:latin typeface="Arial" panose="020B0604020202020204" pitchFamily="34" charset="0"/>
                <a:cs typeface="Arial" panose="020B0604020202020204" pitchFamily="34" charset="0"/>
              </a:rPr>
              <a:t>The length of each phase can be adapted in line </a:t>
            </a:r>
            <a:br>
              <a:rPr lang="en-US" dirty="0">
                <a:solidFill>
                  <a:schemeClr val="accent6">
                    <a:lumMod val="50000"/>
                  </a:schemeClr>
                </a:solidFill>
                <a:latin typeface="Arial" panose="020B0604020202020204" pitchFamily="34" charset="0"/>
                <a:cs typeface="Arial" panose="020B0604020202020204" pitchFamily="34" charset="0"/>
              </a:rPr>
            </a:br>
            <a:r>
              <a:rPr lang="en-US" dirty="0">
                <a:solidFill>
                  <a:schemeClr val="accent6">
                    <a:lumMod val="50000"/>
                  </a:schemeClr>
                </a:solidFill>
                <a:latin typeface="Arial" panose="020B0604020202020204" pitchFamily="34" charset="0"/>
                <a:cs typeface="Arial" panose="020B0604020202020204" pitchFamily="34" charset="0"/>
              </a:rPr>
              <a:t>with participant need and their individual goals. </a:t>
            </a:r>
          </a:p>
        </p:txBody>
      </p:sp>
      <p:sp>
        <p:nvSpPr>
          <p:cNvPr id="19" name="Footer Placeholder 3">
            <a:extLst>
              <a:ext uri="{FF2B5EF4-FFF2-40B4-BE49-F238E27FC236}">
                <a16:creationId xmlns:a16="http://schemas.microsoft.com/office/drawing/2014/main" id="{0A955BB7-E2CE-DD32-9EBC-38373274AAC7}"/>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spTree>
    <p:extLst>
      <p:ext uri="{BB962C8B-B14F-4D97-AF65-F5344CB8AC3E}">
        <p14:creationId xmlns:p14="http://schemas.microsoft.com/office/powerpoint/2010/main" val="685706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1000"/>
                            </p:stCondLst>
                            <p:childTnLst>
                              <p:par>
                                <p:cTn id="30" presetID="10" presetClass="entr" presetSubtype="0" fill="hold" grpId="0" nodeType="after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2500"/>
                            </p:stCondLst>
                            <p:childTnLst>
                              <p:par>
                                <p:cTn id="38" presetID="10" presetClass="entr" presetSubtype="0" fill="hold" grpId="0" nodeType="afterEffect">
                                  <p:stCondLst>
                                    <p:cond delay="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000"/>
                            </p:stCondLst>
                            <p:childTnLst>
                              <p:par>
                                <p:cTn id="46" presetID="10" presetClass="entr" presetSubtype="0" fill="hold" grpId="0" nodeType="afterEffect">
                                  <p:stCondLst>
                                    <p:cond delay="5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5000"/>
                            </p:stCondLst>
                            <p:childTnLst>
                              <p:par>
                                <p:cTn id="50" presetID="10" presetClass="entr" presetSubtype="0" fill="hold" grpId="0" nodeType="afterEffect">
                                  <p:stCondLst>
                                    <p:cond delay="50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animBg="1"/>
      <p:bldP spid="16" grpId="0" animBg="1"/>
      <p:bldP spid="17" grpId="0" animBg="1"/>
      <p:bldP spid="18" grpId="0" animBg="1"/>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3010E-0A1A-360E-719D-7A027650B82B}"/>
              </a:ext>
            </a:extLst>
          </p:cNvPr>
          <p:cNvSpPr>
            <a:spLocks noGrp="1"/>
          </p:cNvSpPr>
          <p:nvPr>
            <p:ph type="title"/>
          </p:nvPr>
        </p:nvSpPr>
        <p:spPr/>
        <p:txBody>
          <a:bodyPr/>
          <a:lstStyle/>
          <a:p>
            <a:r>
              <a:rPr lang="en-US" dirty="0"/>
              <a:t>Strategies for cutting out cigarettes </a:t>
            </a:r>
          </a:p>
        </p:txBody>
      </p:sp>
      <p:sp>
        <p:nvSpPr>
          <p:cNvPr id="3" name="Text Placeholder 2">
            <a:extLst>
              <a:ext uri="{FF2B5EF4-FFF2-40B4-BE49-F238E27FC236}">
                <a16:creationId xmlns:a16="http://schemas.microsoft.com/office/drawing/2014/main" id="{325BFF97-BBCD-0321-5D7D-6E103037144C}"/>
              </a:ext>
            </a:extLst>
          </p:cNvPr>
          <p:cNvSpPr>
            <a:spLocks noGrp="1"/>
          </p:cNvSpPr>
          <p:nvPr>
            <p:ph type="body" idx="12"/>
          </p:nvPr>
        </p:nvSpPr>
        <p:spPr>
          <a:xfrm>
            <a:off x="571500" y="1752600"/>
            <a:ext cx="7966604" cy="1066800"/>
          </a:xfrm>
        </p:spPr>
        <p:txBody>
          <a:bodyPr/>
          <a:lstStyle/>
          <a:p>
            <a:r>
              <a:rPr lang="en-US" dirty="0"/>
              <a:t>Delay the first cigarette of the day</a:t>
            </a:r>
          </a:p>
          <a:p>
            <a:r>
              <a:rPr lang="en-US" dirty="0"/>
              <a:t>Choose periods during the day when they will not smoke</a:t>
            </a:r>
          </a:p>
        </p:txBody>
      </p:sp>
      <p:grpSp>
        <p:nvGrpSpPr>
          <p:cNvPr id="28" name="Group 27">
            <a:extLst>
              <a:ext uri="{FF2B5EF4-FFF2-40B4-BE49-F238E27FC236}">
                <a16:creationId xmlns:a16="http://schemas.microsoft.com/office/drawing/2014/main" id="{C8223B7E-BBBF-602F-9D9F-32224957C0D4}"/>
              </a:ext>
            </a:extLst>
          </p:cNvPr>
          <p:cNvGrpSpPr/>
          <p:nvPr/>
        </p:nvGrpSpPr>
        <p:grpSpPr>
          <a:xfrm>
            <a:off x="684213" y="2965698"/>
            <a:ext cx="1851243" cy="2775680"/>
            <a:chOff x="684213" y="2965698"/>
            <a:chExt cx="1851243" cy="2775680"/>
          </a:xfrm>
        </p:grpSpPr>
        <p:sp>
          <p:nvSpPr>
            <p:cNvPr id="5" name="behaviour text">
              <a:extLst>
                <a:ext uri="{FF2B5EF4-FFF2-40B4-BE49-F238E27FC236}">
                  <a16:creationId xmlns:a16="http://schemas.microsoft.com/office/drawing/2014/main" id="{7199F385-CBC3-2823-011C-DF21980346B7}"/>
                </a:ext>
              </a:extLst>
            </p:cNvPr>
            <p:cNvSpPr txBox="1"/>
            <p:nvPr/>
          </p:nvSpPr>
          <p:spPr>
            <a:xfrm>
              <a:off x="684213" y="399609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Start to eliminate one cigarette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each day</a:t>
              </a:r>
              <a:r>
                <a:rPr lang="en-US" sz="1400" dirty="0">
                  <a:latin typeface="Arial" panose="020B0604020202020204" pitchFamily="34" charset="0"/>
                  <a:cs typeface="Arial" panose="020B0604020202020204" pitchFamily="34" charset="0"/>
                </a:rPr>
                <a:t> in the order of what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would be easiest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to give up</a:t>
              </a:r>
            </a:p>
          </p:txBody>
        </p:sp>
        <p:pic>
          <p:nvPicPr>
            <p:cNvPr id="15" name="Picture 14">
              <a:extLst>
                <a:ext uri="{FF2B5EF4-FFF2-40B4-BE49-F238E27FC236}">
                  <a16:creationId xmlns:a16="http://schemas.microsoft.com/office/drawing/2014/main" id="{9908E74D-45A8-E427-4140-5ABB6B4968AC}"/>
                </a:ext>
              </a:extLst>
            </p:cNvPr>
            <p:cNvPicPr>
              <a:picLocks noChangeAspect="1"/>
            </p:cNvPicPr>
            <p:nvPr/>
          </p:nvPicPr>
          <p:blipFill>
            <a:blip r:embed="rId3">
              <a:duotone>
                <a:schemeClr val="accent1">
                  <a:shade val="45000"/>
                  <a:satMod val="135000"/>
                </a:schemeClr>
                <a:prstClr val="white"/>
              </a:duotone>
            </a:blip>
            <a:stretch>
              <a:fillRect/>
            </a:stretch>
          </p:blipFill>
          <p:spPr>
            <a:xfrm>
              <a:off x="1149278" y="3088545"/>
              <a:ext cx="921112" cy="914888"/>
            </a:xfrm>
            <a:prstGeom prst="rect">
              <a:avLst/>
            </a:prstGeom>
          </p:spPr>
        </p:pic>
        <p:sp>
          <p:nvSpPr>
            <p:cNvPr id="19" name="Rectangle 18">
              <a:extLst>
                <a:ext uri="{FF2B5EF4-FFF2-40B4-BE49-F238E27FC236}">
                  <a16:creationId xmlns:a16="http://schemas.microsoft.com/office/drawing/2014/main" id="{7005DE84-69F0-4EAD-59F4-7A978A22119E}"/>
                </a:ext>
              </a:extLst>
            </p:cNvPr>
            <p:cNvSpPr/>
            <p:nvPr/>
          </p:nvSpPr>
          <p:spPr bwMode="auto">
            <a:xfrm>
              <a:off x="687325"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7" name="Group 26">
            <a:extLst>
              <a:ext uri="{FF2B5EF4-FFF2-40B4-BE49-F238E27FC236}">
                <a16:creationId xmlns:a16="http://schemas.microsoft.com/office/drawing/2014/main" id="{99B714A7-04EE-22D2-7811-9D350AD35B19}"/>
              </a:ext>
            </a:extLst>
          </p:cNvPr>
          <p:cNvGrpSpPr/>
          <p:nvPr/>
        </p:nvGrpSpPr>
        <p:grpSpPr>
          <a:xfrm>
            <a:off x="2658899" y="2965698"/>
            <a:ext cx="1851243" cy="2775680"/>
            <a:chOff x="2632567" y="2965698"/>
            <a:chExt cx="1851243" cy="2775680"/>
          </a:xfrm>
        </p:grpSpPr>
        <p:sp>
          <p:nvSpPr>
            <p:cNvPr id="10" name="behaviour text">
              <a:extLst>
                <a:ext uri="{FF2B5EF4-FFF2-40B4-BE49-F238E27FC236}">
                  <a16:creationId xmlns:a16="http://schemas.microsoft.com/office/drawing/2014/main" id="{C3DF4E2A-C347-A4D0-C04D-599B79832BEE}"/>
                </a:ext>
              </a:extLst>
            </p:cNvPr>
            <p:cNvSpPr txBox="1"/>
            <p:nvPr/>
          </p:nvSpPr>
          <p:spPr>
            <a:xfrm>
              <a:off x="2632567" y="3996094"/>
              <a:ext cx="1851243" cy="1531579"/>
            </a:xfrm>
            <a:prstGeom prst="rect">
              <a:avLst/>
            </a:prstGeom>
            <a:noFill/>
          </p:spPr>
          <p:txBody>
            <a:bodyPr wrap="square" rtlCol="0">
              <a:noAutofit/>
            </a:bodyPr>
            <a:lstStyle/>
            <a:p>
              <a:pPr algn="ctr">
                <a:lnSpc>
                  <a:spcPts val="1900"/>
                </a:lnSpc>
              </a:pPr>
              <a:r>
                <a:rPr lang="en-US" sz="1400" dirty="0">
                  <a:latin typeface="Arial" panose="020B0604020202020204" pitchFamily="34" charset="0"/>
                  <a:cs typeface="Arial" panose="020B0604020202020204" pitchFamily="34" charset="0"/>
                </a:rPr>
                <a:t>Increase the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amount of </a:t>
              </a:r>
              <a:r>
                <a:rPr lang="en-US" sz="1400" b="1" dirty="0">
                  <a:latin typeface="Arial" panose="020B0604020202020204" pitchFamily="34" charset="0"/>
                  <a:cs typeface="Arial" panose="020B0604020202020204" pitchFamily="34" charset="0"/>
                </a:rPr>
                <a:t>time between each cigarette</a:t>
              </a:r>
            </a:p>
          </p:txBody>
        </p:sp>
        <p:pic>
          <p:nvPicPr>
            <p:cNvPr id="16" name="Picture 15">
              <a:extLst>
                <a:ext uri="{FF2B5EF4-FFF2-40B4-BE49-F238E27FC236}">
                  <a16:creationId xmlns:a16="http://schemas.microsoft.com/office/drawing/2014/main" id="{60C31993-A9A7-000C-7563-40E960C318F5}"/>
                </a:ext>
              </a:extLst>
            </p:cNvPr>
            <p:cNvPicPr>
              <a:picLocks noChangeAspect="1"/>
            </p:cNvPicPr>
            <p:nvPr/>
          </p:nvPicPr>
          <p:blipFill>
            <a:blip r:embed="rId4">
              <a:duotone>
                <a:schemeClr val="accent1">
                  <a:shade val="45000"/>
                  <a:satMod val="135000"/>
                </a:schemeClr>
                <a:prstClr val="white"/>
              </a:duotone>
            </a:blip>
            <a:srcRect/>
            <a:stretch/>
          </p:blipFill>
          <p:spPr>
            <a:xfrm>
              <a:off x="3097633" y="3088545"/>
              <a:ext cx="921111" cy="914888"/>
            </a:xfrm>
            <a:prstGeom prst="rect">
              <a:avLst/>
            </a:prstGeom>
          </p:spPr>
        </p:pic>
        <p:sp>
          <p:nvSpPr>
            <p:cNvPr id="23" name="Rectangle 22">
              <a:extLst>
                <a:ext uri="{FF2B5EF4-FFF2-40B4-BE49-F238E27FC236}">
                  <a16:creationId xmlns:a16="http://schemas.microsoft.com/office/drawing/2014/main" id="{751F2F3D-DEC9-8D04-5175-591E4F4C310F}"/>
                </a:ext>
              </a:extLst>
            </p:cNvPr>
            <p:cNvSpPr/>
            <p:nvPr/>
          </p:nvSpPr>
          <p:spPr bwMode="auto">
            <a:xfrm>
              <a:off x="2635679"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6" name="Group 25">
            <a:extLst>
              <a:ext uri="{FF2B5EF4-FFF2-40B4-BE49-F238E27FC236}">
                <a16:creationId xmlns:a16="http://schemas.microsoft.com/office/drawing/2014/main" id="{D5C8AA1B-C46D-7CDF-1ADB-0B79C461BED4}"/>
              </a:ext>
            </a:extLst>
          </p:cNvPr>
          <p:cNvGrpSpPr/>
          <p:nvPr/>
        </p:nvGrpSpPr>
        <p:grpSpPr>
          <a:xfrm>
            <a:off x="4633585" y="2965698"/>
            <a:ext cx="1851243" cy="2775680"/>
            <a:chOff x="4630854" y="2965698"/>
            <a:chExt cx="1851243" cy="2775680"/>
          </a:xfrm>
        </p:grpSpPr>
        <p:sp>
          <p:nvSpPr>
            <p:cNvPr id="11" name="behaviour text">
              <a:extLst>
                <a:ext uri="{FF2B5EF4-FFF2-40B4-BE49-F238E27FC236}">
                  <a16:creationId xmlns:a16="http://schemas.microsoft.com/office/drawing/2014/main" id="{45D47A38-9DD5-31F7-319C-CCF3AE7B8C3F}"/>
                </a:ext>
              </a:extLst>
            </p:cNvPr>
            <p:cNvSpPr txBox="1"/>
            <p:nvPr/>
          </p:nvSpPr>
          <p:spPr>
            <a:xfrm>
              <a:off x="4630854" y="399609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Try ‘practice’ quits</a:t>
              </a:r>
              <a:r>
                <a:rPr lang="en-US" sz="1400" dirty="0">
                  <a:latin typeface="Arial" panose="020B0604020202020204" pitchFamily="34" charset="0"/>
                  <a:cs typeface="Arial" panose="020B0604020202020204" pitchFamily="34" charset="0"/>
                </a:rPr>
                <a:t> by picking certain days and going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half or all day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without smoking</a:t>
              </a:r>
            </a:p>
          </p:txBody>
        </p:sp>
        <p:pic>
          <p:nvPicPr>
            <p:cNvPr id="17" name="Picture 16">
              <a:extLst>
                <a:ext uri="{FF2B5EF4-FFF2-40B4-BE49-F238E27FC236}">
                  <a16:creationId xmlns:a16="http://schemas.microsoft.com/office/drawing/2014/main" id="{EDD108CA-9C64-8CA6-46A8-01EAEC42595B}"/>
                </a:ext>
              </a:extLst>
            </p:cNvPr>
            <p:cNvPicPr>
              <a:picLocks noChangeAspect="1"/>
            </p:cNvPicPr>
            <p:nvPr/>
          </p:nvPicPr>
          <p:blipFill>
            <a:blip r:embed="rId5">
              <a:duotone>
                <a:schemeClr val="accent1">
                  <a:shade val="45000"/>
                  <a:satMod val="135000"/>
                </a:schemeClr>
                <a:prstClr val="white"/>
              </a:duotone>
            </a:blip>
            <a:srcRect/>
            <a:stretch/>
          </p:blipFill>
          <p:spPr>
            <a:xfrm>
              <a:off x="5095920" y="3088545"/>
              <a:ext cx="921111" cy="914888"/>
            </a:xfrm>
            <a:prstGeom prst="rect">
              <a:avLst/>
            </a:prstGeom>
          </p:spPr>
        </p:pic>
        <p:sp>
          <p:nvSpPr>
            <p:cNvPr id="24" name="Rectangle 23">
              <a:extLst>
                <a:ext uri="{FF2B5EF4-FFF2-40B4-BE49-F238E27FC236}">
                  <a16:creationId xmlns:a16="http://schemas.microsoft.com/office/drawing/2014/main" id="{0779E276-6E77-D20A-B998-4A3B4905357D}"/>
                </a:ext>
              </a:extLst>
            </p:cNvPr>
            <p:cNvSpPr/>
            <p:nvPr/>
          </p:nvSpPr>
          <p:spPr bwMode="auto">
            <a:xfrm>
              <a:off x="4633966"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9" name="Group 28">
            <a:extLst>
              <a:ext uri="{FF2B5EF4-FFF2-40B4-BE49-F238E27FC236}">
                <a16:creationId xmlns:a16="http://schemas.microsoft.com/office/drawing/2014/main" id="{DDFBEBEC-73A3-CD26-4F9A-28D304620DEC}"/>
              </a:ext>
            </a:extLst>
          </p:cNvPr>
          <p:cNvGrpSpPr/>
          <p:nvPr/>
        </p:nvGrpSpPr>
        <p:grpSpPr>
          <a:xfrm>
            <a:off x="6608271" y="2965698"/>
            <a:ext cx="1851243" cy="2775680"/>
            <a:chOff x="6608271" y="2965698"/>
            <a:chExt cx="1851243" cy="2775680"/>
          </a:xfrm>
        </p:grpSpPr>
        <p:sp>
          <p:nvSpPr>
            <p:cNvPr id="12" name="behaviour text">
              <a:extLst>
                <a:ext uri="{FF2B5EF4-FFF2-40B4-BE49-F238E27FC236}">
                  <a16:creationId xmlns:a16="http://schemas.microsoft.com/office/drawing/2014/main" id="{B1081CC9-3FF9-B4C7-168E-9B194D88F6EF}"/>
                </a:ext>
              </a:extLst>
            </p:cNvPr>
            <p:cNvSpPr txBox="1"/>
            <p:nvPr/>
          </p:nvSpPr>
          <p:spPr>
            <a:xfrm>
              <a:off x="6608271" y="3963614"/>
              <a:ext cx="1851243" cy="1531579"/>
            </a:xfrm>
            <a:prstGeom prst="rect">
              <a:avLst/>
            </a:prstGeom>
            <a:noFill/>
          </p:spPr>
          <p:txBody>
            <a:bodyPr wrap="square" rtlCol="0">
              <a:noAutofit/>
            </a:bodyPr>
            <a:lstStyle/>
            <a:p>
              <a:pPr algn="ctr">
                <a:lnSpc>
                  <a:spcPts val="1900"/>
                </a:lnSpc>
              </a:pPr>
              <a:r>
                <a:rPr lang="en-US" sz="1400" b="1" dirty="0">
                  <a:latin typeface="Arial" panose="020B0604020202020204" pitchFamily="34" charset="0"/>
                  <a:cs typeface="Arial" panose="020B0604020202020204" pitchFamily="34" charset="0"/>
                </a:rPr>
                <a:t>Ban smoking in certain places</a:t>
              </a:r>
              <a:r>
                <a:rPr lang="en-US" sz="1400" dirty="0">
                  <a:latin typeface="Arial" panose="020B0604020202020204" pitchFamily="34" charset="0"/>
                  <a:cs typeface="Arial" panose="020B0604020202020204" pitchFamily="34" charset="0"/>
                </a:rPr>
                <a:t>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(e.g. your house, your car)</a:t>
              </a:r>
            </a:p>
          </p:txBody>
        </p:sp>
        <p:pic>
          <p:nvPicPr>
            <p:cNvPr id="18" name="Picture 17">
              <a:extLst>
                <a:ext uri="{FF2B5EF4-FFF2-40B4-BE49-F238E27FC236}">
                  <a16:creationId xmlns:a16="http://schemas.microsoft.com/office/drawing/2014/main" id="{15A4FC72-FCD0-1667-4A83-D798298E7525}"/>
                </a:ext>
              </a:extLst>
            </p:cNvPr>
            <p:cNvPicPr>
              <a:picLocks noChangeAspect="1"/>
            </p:cNvPicPr>
            <p:nvPr/>
          </p:nvPicPr>
          <p:blipFill>
            <a:blip r:embed="rId6">
              <a:duotone>
                <a:schemeClr val="accent1">
                  <a:shade val="45000"/>
                  <a:satMod val="135000"/>
                </a:schemeClr>
                <a:prstClr val="white"/>
              </a:duotone>
            </a:blip>
            <a:srcRect/>
            <a:stretch/>
          </p:blipFill>
          <p:spPr>
            <a:xfrm>
              <a:off x="7073337" y="3056065"/>
              <a:ext cx="921111" cy="914888"/>
            </a:xfrm>
            <a:prstGeom prst="rect">
              <a:avLst/>
            </a:prstGeom>
          </p:spPr>
        </p:pic>
        <p:sp>
          <p:nvSpPr>
            <p:cNvPr id="25" name="Rectangle 24">
              <a:extLst>
                <a:ext uri="{FF2B5EF4-FFF2-40B4-BE49-F238E27FC236}">
                  <a16:creationId xmlns:a16="http://schemas.microsoft.com/office/drawing/2014/main" id="{5ABC79E4-EE09-405E-7AD3-F5F1D615B1E8}"/>
                </a:ext>
              </a:extLst>
            </p:cNvPr>
            <p:cNvSpPr/>
            <p:nvPr/>
          </p:nvSpPr>
          <p:spPr bwMode="auto">
            <a:xfrm>
              <a:off x="6611383" y="2965698"/>
              <a:ext cx="1845019" cy="2775680"/>
            </a:xfrm>
            <a:prstGeom prst="rect">
              <a:avLst/>
            </a:prstGeom>
            <a:noFill/>
            <a:ln w="12700">
              <a:solidFill>
                <a:schemeClr val="accent1"/>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21" name="Footer Placeholder 3">
            <a:extLst>
              <a:ext uri="{FF2B5EF4-FFF2-40B4-BE49-F238E27FC236}">
                <a16:creationId xmlns:a16="http://schemas.microsoft.com/office/drawing/2014/main" id="{613128A2-EAF0-9247-901B-7188FF8A8B61}"/>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spTree>
    <p:extLst>
      <p:ext uri="{BB962C8B-B14F-4D97-AF65-F5344CB8AC3E}">
        <p14:creationId xmlns:p14="http://schemas.microsoft.com/office/powerpoint/2010/main" val="330670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0D920-6B64-6A85-968B-52DF349451EB}"/>
              </a:ext>
            </a:extLst>
          </p:cNvPr>
          <p:cNvSpPr>
            <a:spLocks noGrp="1"/>
          </p:cNvSpPr>
          <p:nvPr>
            <p:ph type="title"/>
          </p:nvPr>
        </p:nvSpPr>
        <p:spPr/>
        <p:txBody>
          <a:bodyPr/>
          <a:lstStyle/>
          <a:p>
            <a:r>
              <a:rPr lang="en-US" dirty="0"/>
              <a:t>Patient-centered approach</a:t>
            </a:r>
          </a:p>
        </p:txBody>
      </p:sp>
      <p:sp>
        <p:nvSpPr>
          <p:cNvPr id="3" name="Text Placeholder 2">
            <a:extLst>
              <a:ext uri="{FF2B5EF4-FFF2-40B4-BE49-F238E27FC236}">
                <a16:creationId xmlns:a16="http://schemas.microsoft.com/office/drawing/2014/main" id="{F7373BA1-044D-1ABF-99AB-323159157351}"/>
              </a:ext>
            </a:extLst>
          </p:cNvPr>
          <p:cNvSpPr>
            <a:spLocks noGrp="1"/>
          </p:cNvSpPr>
          <p:nvPr>
            <p:ph type="body" idx="12"/>
          </p:nvPr>
        </p:nvSpPr>
        <p:spPr/>
        <p:txBody>
          <a:bodyPr/>
          <a:lstStyle/>
          <a:p>
            <a:pPr>
              <a:spcBef>
                <a:spcPts val="1400"/>
              </a:spcBef>
              <a:spcAft>
                <a:spcPts val="1400"/>
              </a:spcAft>
            </a:pPr>
            <a:r>
              <a:rPr lang="en-US" dirty="0"/>
              <a:t>Focus on what best serves the patient </a:t>
            </a:r>
          </a:p>
          <a:p>
            <a:pPr>
              <a:spcBef>
                <a:spcPts val="1400"/>
              </a:spcBef>
              <a:spcAft>
                <a:spcPts val="1400"/>
              </a:spcAft>
            </a:pPr>
            <a:r>
              <a:rPr lang="en-US" dirty="0"/>
              <a:t>Engagement is first priority </a:t>
            </a:r>
          </a:p>
          <a:p>
            <a:pPr>
              <a:spcBef>
                <a:spcPts val="1400"/>
              </a:spcBef>
              <a:spcAft>
                <a:spcPts val="1400"/>
              </a:spcAft>
            </a:pPr>
            <a:r>
              <a:rPr lang="en-US" dirty="0"/>
              <a:t>Be clear on the ultimate goal being quitting and </a:t>
            </a:r>
            <a:br>
              <a:rPr lang="en-US" dirty="0"/>
            </a:br>
            <a:r>
              <a:rPr lang="en-US" dirty="0"/>
              <a:t>your confidence that they will be able to get there</a:t>
            </a:r>
          </a:p>
        </p:txBody>
      </p:sp>
      <p:sp>
        <p:nvSpPr>
          <p:cNvPr id="5" name="Footer Placeholder 3">
            <a:extLst>
              <a:ext uri="{FF2B5EF4-FFF2-40B4-BE49-F238E27FC236}">
                <a16:creationId xmlns:a16="http://schemas.microsoft.com/office/drawing/2014/main" id="{14FE8FFB-67FB-9CCE-EF7F-84E6D3F93D87}"/>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spTree>
    <p:extLst>
      <p:ext uri="{BB962C8B-B14F-4D97-AF65-F5344CB8AC3E}">
        <p14:creationId xmlns:p14="http://schemas.microsoft.com/office/powerpoint/2010/main" val="4266599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AE6137-D304-37D8-E6F1-89801E1CEACD}"/>
              </a:ext>
            </a:extLst>
          </p:cNvPr>
          <p:cNvPicPr>
            <a:picLocks noChangeAspect="1"/>
          </p:cNvPicPr>
          <p:nvPr/>
        </p:nvPicPr>
        <p:blipFill>
          <a:blip r:embed="rId3"/>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B958E9A-81C6-BE4E-2B2B-65F8AB5B6CC1}"/>
              </a:ext>
            </a:extLst>
          </p:cNvPr>
          <p:cNvSpPr>
            <a:spLocks noGrp="1"/>
          </p:cNvSpPr>
          <p:nvPr>
            <p:ph type="subTitle" idx="1"/>
          </p:nvPr>
        </p:nvSpPr>
        <p:spPr>
          <a:xfrm>
            <a:off x="0" y="0"/>
            <a:ext cx="9144000" cy="2584939"/>
          </a:xfrm>
        </p:spPr>
        <p:txBody>
          <a:bodyPr anchor="ctr"/>
          <a:lstStyle/>
          <a:p>
            <a:pPr algn="ctr">
              <a:spcBef>
                <a:spcPts val="0"/>
              </a:spcBef>
              <a:spcAft>
                <a:spcPts val="0"/>
              </a:spcAft>
            </a:pPr>
            <a:br>
              <a:rPr lang="en-US" sz="3200" dirty="0">
                <a:effectLst>
                  <a:outerShdw blurRad="254000" dist="762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Initial assessment</a:t>
            </a:r>
            <a:br>
              <a:rPr lang="en-US" sz="3200" dirty="0">
                <a:effectLst>
                  <a:outerShdw blurRad="254000" dist="38100" dir="5400000" algn="ctr" rotWithShape="0">
                    <a:srgbClr val="000000">
                      <a:alpha val="15000"/>
                    </a:srgbClr>
                  </a:outerShdw>
                </a:effectLst>
              </a:rPr>
            </a:br>
            <a:r>
              <a:rPr lang="en-US" sz="3000" b="0" dirty="0">
                <a:effectLst>
                  <a:outerShdw blurRad="254000" dist="38100" dir="5400000" algn="ctr" rotWithShape="0">
                    <a:srgbClr val="000000">
                      <a:alpha val="15000"/>
                    </a:srgbClr>
                  </a:outerShdw>
                </a:effectLst>
              </a:rPr>
              <a:t>‘Cut Down To Stop’</a:t>
            </a:r>
            <a:br>
              <a:rPr lang="en-US" sz="3200" dirty="0">
                <a:effectLst>
                  <a:outerShdw blurRad="254000" dist="38100" dir="5400000" algn="ctr" rotWithShape="0">
                    <a:srgbClr val="000000">
                      <a:alpha val="15000"/>
                    </a:srgbClr>
                  </a:outerShdw>
                </a:effectLst>
              </a:rPr>
            </a:br>
            <a:r>
              <a:rPr lang="en-US" sz="1800" b="0" dirty="0">
                <a:solidFill>
                  <a:srgbClr val="F79645"/>
                </a:solidFill>
                <a:effectLst>
                  <a:outerShdw blurRad="254000" dist="38100" dir="5400000" algn="ctr" rotWithShape="0">
                    <a:srgbClr val="000000">
                      <a:alpha val="15000"/>
                    </a:srgbClr>
                  </a:outerShdw>
                </a:effectLst>
              </a:rPr>
              <a:t>Handout 4</a:t>
            </a:r>
          </a:p>
        </p:txBody>
      </p:sp>
    </p:spTree>
    <p:extLst>
      <p:ext uri="{BB962C8B-B14F-4D97-AF65-F5344CB8AC3E}">
        <p14:creationId xmlns:p14="http://schemas.microsoft.com/office/powerpoint/2010/main" val="2210196623"/>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22046</TotalTime>
  <Words>3478</Words>
  <Application>Microsoft Macintosh PowerPoint</Application>
  <PresentationFormat>On-screen Show (4:3)</PresentationFormat>
  <Paragraphs>291</Paragraphs>
  <Slides>19</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Century Gothic</vt:lpstr>
      <vt:lpstr>Lucida Grande</vt:lpstr>
      <vt:lpstr>System Font Regular</vt:lpstr>
      <vt:lpstr>NCSCT</vt:lpstr>
      <vt:lpstr>PowerPoint Presentation</vt:lpstr>
      <vt:lpstr>Abrupt quitting vs. cutting down</vt:lpstr>
      <vt:lpstr>Cut Down To Stop (CDTS)</vt:lpstr>
      <vt:lpstr>Cut Down To Stop: what we know</vt:lpstr>
      <vt:lpstr>Cut down to stop</vt:lpstr>
      <vt:lpstr>Cut Down To Stop</vt:lpstr>
      <vt:lpstr>Strategies for cutting out cigarettes </vt:lpstr>
      <vt:lpstr>Patient-centered approach</vt:lpstr>
      <vt:lpstr>PowerPoint Presentation</vt:lpstr>
      <vt:lpstr>CDTS Preparation</vt:lpstr>
      <vt:lpstr>Demonstration: patient 3</vt:lpstr>
      <vt:lpstr>CDTS Preparation</vt:lpstr>
      <vt:lpstr>PowerPoint Presentation</vt:lpstr>
      <vt:lpstr>PowerPoint Presentation</vt:lpstr>
      <vt:lpstr>Skills practice: patient 4</vt:lpstr>
      <vt:lpstr> CDTS skills practice</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1674</cp:revision>
  <cp:lastPrinted>2021-04-19T06:44:37Z</cp:lastPrinted>
  <dcterms:created xsi:type="dcterms:W3CDTF">2019-04-01T09:21:54Z</dcterms:created>
  <dcterms:modified xsi:type="dcterms:W3CDTF">2022-08-10T11:28:04Z</dcterms:modified>
</cp:coreProperties>
</file>